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Proxima Nova"/>
      <p:regular r:id="rId45"/>
      <p:bold r:id="rId46"/>
      <p:italic r:id="rId47"/>
      <p:boldItalic r:id="rId48"/>
    </p:embeddedFont>
    <p:embeddedFont>
      <p:font typeface="Lora"/>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lil Trehan"/>
  <p:cmAuthor clrIdx="1" id="1" initials="" lastIdx="1" name="Aashna Gutguti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5805B4-36CC-4D81-8B3F-77F1B6679D99}">
  <a:tblStyle styleId="{5E5805B4-36CC-4D81-8B3F-77F1B6679D9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Lora-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ora-italic.fntdata"/><Relationship Id="rId50" Type="http://schemas.openxmlformats.org/officeDocument/2006/relationships/font" Target="fonts/Lora-bold.fntdata"/><Relationship Id="rId52" Type="http://schemas.openxmlformats.org/officeDocument/2006/relationships/font" Target="fonts/Lora-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1-06T18:15:12.395">
    <p:pos x="6000" y="0"/>
    <p:text>Haan Correct and please add pairplot as well</p:text>
  </p:cm>
  <p:cm authorId="1" idx="1" dt="2020-01-06T18:04:27.909">
    <p:pos x="6000" y="100"/>
    <p:text>Ismai Graph thoda bada karna hoga, we dont need so much written stuff, can have smaller sentences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d2a96bbc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d2a96bbc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c18dd2e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c18dd2e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c1890690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c1890690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d2a96bbc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d2a96bbc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c18dd2e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c18dd2e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c18dd2e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c18dd2e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d29f5362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d29f5362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d2a96bbc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d2a96bbc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d29f5362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d29f5362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d29f5362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d29f5362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c1890690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c1890690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d29f53625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d29f53625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d29f5362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d29f5362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c18dd2e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c18dd2e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c18dd2e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c18dd2e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c18dd2e9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c18dd2e9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c18dd2e9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c18dd2e9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d2a96bbc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d2a96bbc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d2a96bbc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d2a96bbc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d2a96bbc1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d2a96bbc1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d2a96bbc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d2a96bbc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d2a96bb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d2a96bb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d2a96bbc1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d2a96bbc1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c18dd2e9c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c18dd2e9c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7d2a96bbc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d2a96bbc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c18dd2e9c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c18dd2e9c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c18dd2e9c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c18dd2e9c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d2a96bbc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d2a96bbc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7d2a96bbc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d2a96bbc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647d642e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647d642e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d2a96bbc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d2a96bbc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7c1890690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c1890690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7c1890690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c1890690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e6a0d081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e6a0d081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d2a96bbc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d2a96bbc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d2a96bbc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d2a96bbc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Cache_La_Poudre_Wilderness" TargetMode="External"/><Relationship Id="rId4" Type="http://schemas.openxmlformats.org/officeDocument/2006/relationships/hyperlink" Target="https://en.wikipedia.org/wiki/Comanche_Peak_Wilderness" TargetMode="External"/><Relationship Id="rId5" Type="http://schemas.openxmlformats.org/officeDocument/2006/relationships/hyperlink" Target="https://en.wikipedia.org/wiki/Neota_Wilderness" TargetMode="External"/><Relationship Id="rId6" Type="http://schemas.openxmlformats.org/officeDocument/2006/relationships/hyperlink" Target="https://en.wikipedia.org/wiki/Routt_National_Fores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370150"/>
            <a:ext cx="8520600" cy="2201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t/>
            </a:r>
            <a:endParaRPr b="1" sz="2400">
              <a:solidFill>
                <a:srgbClr val="000000"/>
              </a:solidFill>
              <a:highlight>
                <a:schemeClr val="lt1"/>
              </a:highlight>
              <a:latin typeface="Calibri"/>
              <a:ea typeface="Calibri"/>
              <a:cs typeface="Calibri"/>
              <a:sym typeface="Calibri"/>
            </a:endParaRPr>
          </a:p>
          <a:p>
            <a:pPr indent="0" lvl="0" marL="0" rtl="0" algn="l">
              <a:spcBef>
                <a:spcPts val="1000"/>
              </a:spcBef>
              <a:spcAft>
                <a:spcPts val="0"/>
              </a:spcAft>
              <a:buNone/>
            </a:pPr>
            <a:r>
              <a:t/>
            </a:r>
            <a:endParaRPr b="1" sz="2400">
              <a:solidFill>
                <a:srgbClr val="000000"/>
              </a:solidFill>
              <a:highlight>
                <a:schemeClr val="lt1"/>
              </a:highlight>
              <a:latin typeface="Calibri"/>
              <a:ea typeface="Calibri"/>
              <a:cs typeface="Calibri"/>
              <a:sym typeface="Calibri"/>
            </a:endParaRPr>
          </a:p>
          <a:p>
            <a:pPr indent="0" lvl="0" marL="0" rtl="0" algn="l">
              <a:spcBef>
                <a:spcPts val="1000"/>
              </a:spcBef>
              <a:spcAft>
                <a:spcPts val="0"/>
              </a:spcAft>
              <a:buNone/>
            </a:pPr>
            <a:r>
              <a:rPr b="1" lang="en-GB" sz="3000">
                <a:solidFill>
                  <a:srgbClr val="000000"/>
                </a:solidFill>
                <a:highlight>
                  <a:schemeClr val="lt1"/>
                </a:highlight>
                <a:latin typeface="Calibri"/>
                <a:ea typeface="Calibri"/>
                <a:cs typeface="Calibri"/>
                <a:sym typeface="Calibri"/>
              </a:rPr>
              <a:t>FOREST COVER TYPE  PREDICTION</a:t>
            </a:r>
            <a:r>
              <a:rPr b="1" lang="en-GB" sz="2400">
                <a:solidFill>
                  <a:srgbClr val="000000"/>
                </a:solidFill>
                <a:highlight>
                  <a:schemeClr val="lt1"/>
                </a:highlight>
                <a:latin typeface="Calibri"/>
                <a:ea typeface="Calibri"/>
                <a:cs typeface="Calibri"/>
                <a:sym typeface="Calibri"/>
              </a:rPr>
              <a:t> </a:t>
            </a:r>
            <a:endParaRPr b="1" sz="2400">
              <a:solidFill>
                <a:srgbClr val="000000"/>
              </a:solidFill>
              <a:highlight>
                <a:schemeClr val="lt1"/>
              </a:highlight>
              <a:latin typeface="Calibri"/>
              <a:ea typeface="Calibri"/>
              <a:cs typeface="Calibri"/>
              <a:sym typeface="Calibri"/>
            </a:endParaRPr>
          </a:p>
          <a:p>
            <a:pPr indent="0" lvl="0" marL="0" rtl="0" algn="l">
              <a:spcBef>
                <a:spcPts val="1000"/>
              </a:spcBef>
              <a:spcAft>
                <a:spcPts val="0"/>
              </a:spcAft>
              <a:buNone/>
            </a:pPr>
            <a:r>
              <a:rPr b="1" lang="en-GB" sz="1800">
                <a:solidFill>
                  <a:srgbClr val="000000"/>
                </a:solidFill>
                <a:highlight>
                  <a:schemeClr val="lt1"/>
                </a:highlight>
                <a:latin typeface="Calibri"/>
                <a:ea typeface="Calibri"/>
                <a:cs typeface="Calibri"/>
                <a:sym typeface="Calibri"/>
              </a:rPr>
              <a:t>A Multiclass Classification Problem based on Cartographic Data(Forest Cover) </a:t>
            </a:r>
            <a:endParaRPr b="1" sz="1800">
              <a:solidFill>
                <a:srgbClr val="000000"/>
              </a:solidFill>
              <a:highlight>
                <a:schemeClr val="lt1"/>
              </a:highlight>
              <a:latin typeface="Calibri"/>
              <a:ea typeface="Calibri"/>
              <a:cs typeface="Calibri"/>
              <a:sym typeface="Calibri"/>
            </a:endParaRPr>
          </a:p>
          <a:p>
            <a:pPr indent="0" lvl="0" marL="0" rtl="0" algn="l">
              <a:spcBef>
                <a:spcPts val="1000"/>
              </a:spcBef>
              <a:spcAft>
                <a:spcPts val="0"/>
              </a:spcAft>
              <a:buNone/>
            </a:pPr>
            <a:r>
              <a:rPr b="1" lang="en-GB" sz="1800">
                <a:solidFill>
                  <a:srgbClr val="000000"/>
                </a:solidFill>
                <a:highlight>
                  <a:schemeClr val="lt1"/>
                </a:highlight>
                <a:latin typeface="Calibri"/>
                <a:ea typeface="Calibri"/>
                <a:cs typeface="Calibri"/>
                <a:sym typeface="Calibri"/>
              </a:rPr>
              <a:t>                                                                                                  </a:t>
            </a:r>
            <a:endParaRPr b="1" sz="1800">
              <a:solidFill>
                <a:srgbClr val="000000"/>
              </a:solidFill>
              <a:highlight>
                <a:schemeClr val="lt1"/>
              </a:highlight>
              <a:latin typeface="Calibri"/>
              <a:ea typeface="Calibri"/>
              <a:cs typeface="Calibri"/>
              <a:sym typeface="Calibri"/>
            </a:endParaRPr>
          </a:p>
        </p:txBody>
      </p:sp>
      <p:sp>
        <p:nvSpPr>
          <p:cNvPr id="60" name="Google Shape;60;p13"/>
          <p:cNvSpPr txBox="1"/>
          <p:nvPr/>
        </p:nvSpPr>
        <p:spPr>
          <a:xfrm>
            <a:off x="2100175" y="4386000"/>
            <a:ext cx="6796200" cy="757500"/>
          </a:xfrm>
          <a:prstGeom prst="rect">
            <a:avLst/>
          </a:prstGeom>
          <a:noFill/>
          <a:ln>
            <a:noFill/>
          </a:ln>
        </p:spPr>
        <p:txBody>
          <a:bodyPr anchorCtr="0" anchor="t" bIns="91425" lIns="91425" spcFirstLastPara="1" rIns="91425" wrap="square" tIns="91425">
            <a:noAutofit/>
          </a:bodyPr>
          <a:lstStyle/>
          <a:p>
            <a:pPr indent="0" lvl="0" marL="0" rtl="0" algn="r">
              <a:lnSpc>
                <a:spcPct val="83333"/>
              </a:lnSpc>
              <a:spcBef>
                <a:spcPts val="1000"/>
              </a:spcBef>
              <a:spcAft>
                <a:spcPts val="0"/>
              </a:spcAft>
              <a:buNone/>
            </a:pPr>
            <a:r>
              <a:t/>
            </a:r>
            <a:endParaRPr sz="1800">
              <a:solidFill>
                <a:srgbClr val="FFFFFF"/>
              </a:solidFill>
              <a:latin typeface="Proxima Nova"/>
              <a:ea typeface="Proxima Nova"/>
              <a:cs typeface="Proxima Nova"/>
              <a:sym typeface="Proxima Nova"/>
            </a:endParaRPr>
          </a:p>
        </p:txBody>
      </p:sp>
      <p:pic>
        <p:nvPicPr>
          <p:cNvPr id="61" name="Google Shape;61;p13"/>
          <p:cNvPicPr preferRelativeResize="0"/>
          <p:nvPr/>
        </p:nvPicPr>
        <p:blipFill>
          <a:blip r:embed="rId3">
            <a:alphaModFix/>
          </a:blip>
          <a:stretch>
            <a:fillRect/>
          </a:stretch>
        </p:blipFill>
        <p:spPr>
          <a:xfrm>
            <a:off x="971150" y="3301650"/>
            <a:ext cx="6852550" cy="134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idx="1" type="body"/>
          </p:nvPr>
        </p:nvSpPr>
        <p:spPr>
          <a:xfrm>
            <a:off x="311700" y="447525"/>
            <a:ext cx="6201900" cy="4025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400" u="sng">
                <a:solidFill>
                  <a:srgbClr val="000000"/>
                </a:solidFill>
                <a:latin typeface="Arial"/>
                <a:ea typeface="Arial"/>
                <a:cs typeface="Arial"/>
                <a:sym typeface="Arial"/>
              </a:rPr>
              <a:t>Hillshade 9 AM</a:t>
            </a:r>
            <a:endParaRPr b="1" sz="1400" u="sng">
              <a:solidFill>
                <a:srgbClr val="000000"/>
              </a:solidFill>
              <a:latin typeface="Arial"/>
              <a:ea typeface="Arial"/>
              <a:cs typeface="Arial"/>
              <a:sym typeface="Arial"/>
            </a:endParaRPr>
          </a:p>
          <a:p>
            <a:pPr indent="0" lvl="0" marL="0" rtl="0" algn="l">
              <a:spcBef>
                <a:spcPts val="1200"/>
              </a:spcBef>
              <a:spcAft>
                <a:spcPts val="0"/>
              </a:spcAft>
              <a:buNone/>
            </a:pPr>
            <a:r>
              <a:rPr lang="en-GB" sz="1400">
                <a:solidFill>
                  <a:srgbClr val="000000"/>
                </a:solidFill>
                <a:highlight>
                  <a:srgbClr val="FFFFFF"/>
                </a:highlight>
                <a:latin typeface="Arial"/>
                <a:ea typeface="Arial"/>
                <a:cs typeface="Arial"/>
                <a:sym typeface="Arial"/>
              </a:rPr>
              <a:t>It is a quantitative feature measured in 0 – 255 index. </a:t>
            </a:r>
            <a:r>
              <a:rPr lang="en-GB" sz="1400">
                <a:solidFill>
                  <a:srgbClr val="222222"/>
                </a:solidFill>
                <a:highlight>
                  <a:srgbClr val="FFFFFF"/>
                </a:highlight>
                <a:latin typeface="Arial"/>
                <a:ea typeface="Arial"/>
                <a:cs typeface="Arial"/>
                <a:sym typeface="Arial"/>
              </a:rPr>
              <a:t>A hillshade is a grayscale 3D representation of the surface, with the sun's relative position taken into account for shading the image. This function uses the altitude and azimuth properties to specify the sun's position. </a:t>
            </a:r>
            <a:r>
              <a:rPr lang="en-GB" sz="1400">
                <a:solidFill>
                  <a:srgbClr val="000000"/>
                </a:solidFill>
                <a:latin typeface="Arial"/>
                <a:ea typeface="Arial"/>
                <a:cs typeface="Arial"/>
                <a:sym typeface="Arial"/>
              </a:rPr>
              <a:t>It is a Hillshade index at 9am, summer solstice.</a:t>
            </a:r>
            <a:endParaRPr sz="1400">
              <a:solidFill>
                <a:srgbClr val="000000"/>
              </a:solidFill>
              <a:latin typeface="Arial"/>
              <a:ea typeface="Arial"/>
              <a:cs typeface="Arial"/>
              <a:sym typeface="Arial"/>
            </a:endParaRPr>
          </a:p>
          <a:p>
            <a:pPr indent="0" lvl="0" marL="0" rtl="0" algn="l">
              <a:spcBef>
                <a:spcPts val="1200"/>
              </a:spcBef>
              <a:spcAft>
                <a:spcPts val="0"/>
              </a:spcAft>
              <a:buNone/>
            </a:pPr>
            <a:r>
              <a:rPr b="1" lang="en-GB" sz="1400" u="sng">
                <a:solidFill>
                  <a:srgbClr val="000000"/>
                </a:solidFill>
                <a:latin typeface="Arial"/>
                <a:ea typeface="Arial"/>
                <a:cs typeface="Arial"/>
                <a:sym typeface="Arial"/>
              </a:rPr>
              <a:t>Hillshade Noon</a:t>
            </a:r>
            <a:endParaRPr b="1" sz="1400" u="sng">
              <a:solidFill>
                <a:srgbClr val="000000"/>
              </a:solidFill>
              <a:latin typeface="Arial"/>
              <a:ea typeface="Arial"/>
              <a:cs typeface="Arial"/>
              <a:sym typeface="Arial"/>
            </a:endParaRPr>
          </a:p>
          <a:p>
            <a:pPr indent="0" lvl="0" marL="0" rtl="0" algn="l">
              <a:spcBef>
                <a:spcPts val="1200"/>
              </a:spcBef>
              <a:spcAft>
                <a:spcPts val="0"/>
              </a:spcAft>
              <a:buNone/>
            </a:pPr>
            <a:r>
              <a:rPr lang="en-GB" sz="1400">
                <a:solidFill>
                  <a:srgbClr val="000000"/>
                </a:solidFill>
                <a:highlight>
                  <a:srgbClr val="FFFFFF"/>
                </a:highlight>
                <a:latin typeface="Arial"/>
                <a:ea typeface="Arial"/>
                <a:cs typeface="Arial"/>
                <a:sym typeface="Arial"/>
              </a:rPr>
              <a:t>It is a quantitative feature measured in 0 – 255 index. It is a</a:t>
            </a:r>
            <a:r>
              <a:rPr b="1" lang="en-GB" sz="1400">
                <a:solidFill>
                  <a:srgbClr val="000000"/>
                </a:solidFill>
                <a:highlight>
                  <a:srgbClr val="FFFFFF"/>
                </a:highlight>
                <a:latin typeface="Arial"/>
                <a:ea typeface="Arial"/>
                <a:cs typeface="Arial"/>
                <a:sym typeface="Arial"/>
              </a:rPr>
              <a:t> </a:t>
            </a:r>
            <a:r>
              <a:rPr lang="en-GB" sz="1400">
                <a:solidFill>
                  <a:srgbClr val="000000"/>
                </a:solidFill>
                <a:latin typeface="Arial"/>
                <a:ea typeface="Arial"/>
                <a:cs typeface="Arial"/>
                <a:sym typeface="Arial"/>
              </a:rPr>
              <a:t>Hillshade index at noon, summer solstice</a:t>
            </a:r>
            <a:endParaRPr sz="1400">
              <a:solidFill>
                <a:srgbClr val="000000"/>
              </a:solidFill>
              <a:latin typeface="Arial"/>
              <a:ea typeface="Arial"/>
              <a:cs typeface="Arial"/>
              <a:sym typeface="Arial"/>
            </a:endParaRPr>
          </a:p>
          <a:p>
            <a:pPr indent="0" lvl="0" marL="0" rtl="0" algn="l">
              <a:spcBef>
                <a:spcPts val="1200"/>
              </a:spcBef>
              <a:spcAft>
                <a:spcPts val="0"/>
              </a:spcAft>
              <a:buNone/>
            </a:pPr>
            <a:r>
              <a:rPr b="1" lang="en-GB" sz="1400" u="sng">
                <a:solidFill>
                  <a:srgbClr val="000000"/>
                </a:solidFill>
                <a:latin typeface="Arial"/>
                <a:ea typeface="Arial"/>
                <a:cs typeface="Arial"/>
                <a:sym typeface="Arial"/>
              </a:rPr>
              <a:t>Hillshade 3 PM</a:t>
            </a:r>
            <a:endParaRPr b="1" sz="1400" u="sng">
              <a:solidFill>
                <a:srgbClr val="000000"/>
              </a:solidFill>
              <a:latin typeface="Arial"/>
              <a:ea typeface="Arial"/>
              <a:cs typeface="Arial"/>
              <a:sym typeface="Arial"/>
            </a:endParaRPr>
          </a:p>
          <a:p>
            <a:pPr indent="0" lvl="0" marL="0" rtl="0" algn="l">
              <a:spcBef>
                <a:spcPts val="1200"/>
              </a:spcBef>
              <a:spcAft>
                <a:spcPts val="0"/>
              </a:spcAft>
              <a:buNone/>
            </a:pPr>
            <a:r>
              <a:rPr lang="en-GB" sz="1400">
                <a:solidFill>
                  <a:srgbClr val="000000"/>
                </a:solidFill>
                <a:highlight>
                  <a:srgbClr val="FFFFFF"/>
                </a:highlight>
                <a:latin typeface="Arial"/>
                <a:ea typeface="Arial"/>
                <a:cs typeface="Arial"/>
                <a:sym typeface="Arial"/>
              </a:rPr>
              <a:t>It is a quantitative feature measured in 0 – 255 index. It is a</a:t>
            </a:r>
            <a:r>
              <a:rPr b="1" lang="en-GB" sz="1400">
                <a:solidFill>
                  <a:srgbClr val="000000"/>
                </a:solidFill>
                <a:highlight>
                  <a:srgbClr val="FFFFFF"/>
                </a:highlight>
                <a:latin typeface="Arial"/>
                <a:ea typeface="Arial"/>
                <a:cs typeface="Arial"/>
                <a:sym typeface="Arial"/>
              </a:rPr>
              <a:t> </a:t>
            </a:r>
            <a:r>
              <a:rPr lang="en-GB" sz="1400">
                <a:solidFill>
                  <a:srgbClr val="000000"/>
                </a:solidFill>
                <a:latin typeface="Arial"/>
                <a:ea typeface="Arial"/>
                <a:cs typeface="Arial"/>
                <a:sym typeface="Arial"/>
              </a:rPr>
              <a:t>Hillshade index at 3pm, summer solstice</a:t>
            </a:r>
            <a:endParaRPr sz="1400">
              <a:solidFill>
                <a:srgbClr val="000000"/>
              </a:solidFill>
              <a:latin typeface="Arial"/>
              <a:ea typeface="Arial"/>
              <a:cs typeface="Arial"/>
              <a:sym typeface="Arial"/>
            </a:endParaRPr>
          </a:p>
          <a:p>
            <a:pPr indent="0" lvl="0" marL="0" rtl="0" algn="l">
              <a:spcBef>
                <a:spcPts val="1200"/>
              </a:spcBef>
              <a:spcAft>
                <a:spcPts val="1200"/>
              </a:spcAft>
              <a:buNone/>
            </a:pPr>
            <a:r>
              <a:rPr lang="en-GB" sz="1400">
                <a:solidFill>
                  <a:srgbClr val="000000"/>
                </a:solidFill>
                <a:highlight>
                  <a:srgbClr val="FFFFFF"/>
                </a:highlight>
                <a:latin typeface="Arial"/>
                <a:ea typeface="Arial"/>
                <a:cs typeface="Arial"/>
                <a:sym typeface="Arial"/>
              </a:rPr>
              <a:t>.</a:t>
            </a:r>
            <a:endParaRPr sz="1400"/>
          </a:p>
        </p:txBody>
      </p:sp>
      <p:pic>
        <p:nvPicPr>
          <p:cNvPr id="115" name="Google Shape;115;p22"/>
          <p:cNvPicPr preferRelativeResize="0"/>
          <p:nvPr/>
        </p:nvPicPr>
        <p:blipFill>
          <a:blip r:embed="rId3">
            <a:alphaModFix/>
          </a:blip>
          <a:stretch>
            <a:fillRect/>
          </a:stretch>
        </p:blipFill>
        <p:spPr>
          <a:xfrm>
            <a:off x="7024450" y="559050"/>
            <a:ext cx="1695450" cy="1619250"/>
          </a:xfrm>
          <a:prstGeom prst="rect">
            <a:avLst/>
          </a:prstGeom>
          <a:noFill/>
          <a:ln>
            <a:noFill/>
          </a:ln>
        </p:spPr>
      </p:pic>
      <p:sp>
        <p:nvSpPr>
          <p:cNvPr id="116" name="Google Shape;116;p22"/>
          <p:cNvSpPr txBox="1"/>
          <p:nvPr/>
        </p:nvSpPr>
        <p:spPr>
          <a:xfrm>
            <a:off x="7002625" y="2211863"/>
            <a:ext cx="1739100" cy="47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Proxima Nova"/>
                <a:ea typeface="Proxima Nova"/>
                <a:cs typeface="Proxima Nova"/>
                <a:sym typeface="Proxima Nova"/>
              </a:rPr>
              <a:t>With Low Sun Angle</a:t>
            </a:r>
            <a:endParaRPr sz="1000">
              <a:latin typeface="Proxima Nova"/>
              <a:ea typeface="Proxima Nova"/>
              <a:cs typeface="Proxima Nova"/>
              <a:sym typeface="Proxima Nova"/>
            </a:endParaRPr>
          </a:p>
        </p:txBody>
      </p:sp>
      <p:sp>
        <p:nvSpPr>
          <p:cNvPr id="117" name="Google Shape;117;p22"/>
          <p:cNvSpPr txBox="1"/>
          <p:nvPr/>
        </p:nvSpPr>
        <p:spPr>
          <a:xfrm>
            <a:off x="7002625" y="4110138"/>
            <a:ext cx="1739100" cy="47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Proxima Nova"/>
                <a:ea typeface="Proxima Nova"/>
                <a:cs typeface="Proxima Nova"/>
                <a:sym typeface="Proxima Nova"/>
              </a:rPr>
              <a:t>With High Sun Angle</a:t>
            </a:r>
            <a:endParaRPr sz="1000">
              <a:latin typeface="Proxima Nova"/>
              <a:ea typeface="Proxima Nova"/>
              <a:cs typeface="Proxima Nova"/>
              <a:sym typeface="Proxima Nova"/>
            </a:endParaRPr>
          </a:p>
        </p:txBody>
      </p:sp>
      <p:pic>
        <p:nvPicPr>
          <p:cNvPr id="118" name="Google Shape;118;p22"/>
          <p:cNvPicPr preferRelativeResize="0"/>
          <p:nvPr/>
        </p:nvPicPr>
        <p:blipFill>
          <a:blip r:embed="rId4">
            <a:alphaModFix/>
          </a:blip>
          <a:stretch>
            <a:fillRect/>
          </a:stretch>
        </p:blipFill>
        <p:spPr>
          <a:xfrm>
            <a:off x="7019675" y="2490900"/>
            <a:ext cx="1704975" cy="161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EXPLORATORY DATA ANALYSIS</a:t>
            </a:r>
            <a:endParaRPr/>
          </a:p>
        </p:txBody>
      </p:sp>
      <p:sp>
        <p:nvSpPr>
          <p:cNvPr id="124" name="Google Shape;124;p23"/>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1600"/>
              </a:spcAft>
              <a:buNone/>
            </a:pPr>
            <a:r>
              <a:t/>
            </a:r>
            <a:endParaRPr/>
          </a:p>
        </p:txBody>
      </p:sp>
      <p:pic>
        <p:nvPicPr>
          <p:cNvPr id="125" name="Google Shape;125;p23"/>
          <p:cNvPicPr preferRelativeResize="0"/>
          <p:nvPr/>
        </p:nvPicPr>
        <p:blipFill rotWithShape="1">
          <a:blip r:embed="rId3">
            <a:alphaModFix/>
          </a:blip>
          <a:srcRect b="8441" l="0" r="0" t="0"/>
          <a:stretch/>
        </p:blipFill>
        <p:spPr>
          <a:xfrm>
            <a:off x="510250" y="1017725"/>
            <a:ext cx="3458050" cy="3366075"/>
          </a:xfrm>
          <a:prstGeom prst="rect">
            <a:avLst/>
          </a:prstGeom>
          <a:noFill/>
          <a:ln>
            <a:noFill/>
          </a:ln>
        </p:spPr>
      </p:pic>
      <p:sp>
        <p:nvSpPr>
          <p:cNvPr id="126" name="Google Shape;126;p23"/>
          <p:cNvSpPr txBox="1"/>
          <p:nvPr/>
        </p:nvSpPr>
        <p:spPr>
          <a:xfrm>
            <a:off x="4431600" y="1179150"/>
            <a:ext cx="4400700" cy="27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Proxima Nova"/>
                <a:ea typeface="Proxima Nova"/>
                <a:cs typeface="Proxima Nova"/>
                <a:sym typeface="Proxima Nova"/>
              </a:rPr>
              <a:t>This plot shows Percentage distribution of Forest cover type-</a:t>
            </a:r>
            <a:endParaRPr sz="1300">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a:p>
            <a:pPr indent="0" lvl="0" marL="0" rtl="0" algn="l">
              <a:spcBef>
                <a:spcPts val="0"/>
              </a:spcBef>
              <a:spcAft>
                <a:spcPts val="0"/>
              </a:spcAft>
              <a:buNone/>
            </a:pPr>
            <a:r>
              <a:rPr lang="en-GB" sz="1300">
                <a:highlight>
                  <a:srgbClr val="FFFFFF"/>
                </a:highlight>
                <a:latin typeface="Proxima Nova"/>
                <a:ea typeface="Proxima Nova"/>
                <a:cs typeface="Proxima Nova"/>
                <a:sym typeface="Proxima Nova"/>
              </a:rPr>
              <a:t>Lodgepole Pine       48.759922</a:t>
            </a:r>
            <a:endParaRPr sz="1300">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GB" sz="1300">
                <a:highlight>
                  <a:srgbClr val="FFFFFF"/>
                </a:highlight>
                <a:latin typeface="Proxima Nova"/>
                <a:ea typeface="Proxima Nova"/>
                <a:cs typeface="Proxima Nova"/>
                <a:sym typeface="Proxima Nova"/>
              </a:rPr>
              <a:t>Spruce/Fir                36.460521</a:t>
            </a:r>
            <a:endParaRPr sz="1300">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GB" sz="1300">
                <a:highlight>
                  <a:srgbClr val="FFFFFF"/>
                </a:highlight>
                <a:latin typeface="Proxima Nova"/>
                <a:ea typeface="Proxima Nova"/>
                <a:cs typeface="Proxima Nova"/>
                <a:sym typeface="Proxima Nova"/>
              </a:rPr>
              <a:t>Ponderosa Pine       6.153746</a:t>
            </a:r>
            <a:endParaRPr sz="1300">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GB" sz="1300">
                <a:highlight>
                  <a:srgbClr val="FFFFFF"/>
                </a:highlight>
                <a:latin typeface="Proxima Nova"/>
                <a:ea typeface="Proxima Nova"/>
                <a:cs typeface="Proxima Nova"/>
                <a:sym typeface="Proxima Nova"/>
              </a:rPr>
              <a:t>Krummholz               3.530048</a:t>
            </a:r>
            <a:endParaRPr sz="1300">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GB" sz="1300">
                <a:highlight>
                  <a:srgbClr val="FFFFFF"/>
                </a:highlight>
                <a:latin typeface="Proxima Nova"/>
                <a:ea typeface="Proxima Nova"/>
                <a:cs typeface="Proxima Nova"/>
                <a:sym typeface="Proxima Nova"/>
              </a:rPr>
              <a:t>Douglas Fir               2.989095</a:t>
            </a:r>
            <a:endParaRPr sz="1300">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GB" sz="1300">
                <a:highlight>
                  <a:srgbClr val="FFFFFF"/>
                </a:highlight>
                <a:latin typeface="Proxima Nova"/>
                <a:ea typeface="Proxima Nova"/>
                <a:cs typeface="Proxima Nova"/>
                <a:sym typeface="Proxima Nova"/>
              </a:rPr>
              <a:t>Asphen                     1.633873</a:t>
            </a:r>
            <a:endParaRPr sz="1300">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None/>
            </a:pPr>
            <a:r>
              <a:rPr lang="en-GB" sz="1300">
                <a:highlight>
                  <a:srgbClr val="FFFFFF"/>
                </a:highlight>
                <a:latin typeface="Proxima Nova"/>
                <a:ea typeface="Proxima Nova"/>
                <a:cs typeface="Proxima Nova"/>
                <a:sym typeface="Proxima Nova"/>
              </a:rPr>
              <a:t>Cottonwood/Willow 0.472796</a:t>
            </a:r>
            <a:endParaRPr sz="1300">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31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EXPLORATORY DATA ANALYSIS</a:t>
            </a:r>
            <a:endParaRPr b="1" sz="1800">
              <a:latin typeface="Lora"/>
              <a:ea typeface="Lora"/>
              <a:cs typeface="Lora"/>
              <a:sym typeface="Lora"/>
            </a:endParaRPr>
          </a:p>
        </p:txBody>
      </p:sp>
      <p:sp>
        <p:nvSpPr>
          <p:cNvPr id="132" name="Google Shape;132;p24"/>
          <p:cNvSpPr txBox="1"/>
          <p:nvPr/>
        </p:nvSpPr>
        <p:spPr>
          <a:xfrm>
            <a:off x="6144600" y="862950"/>
            <a:ext cx="2687700" cy="3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Heatmap is a </a:t>
            </a:r>
            <a:r>
              <a:rPr lang="en-GB" sz="1200"/>
              <a:t>correlation</a:t>
            </a:r>
            <a:r>
              <a:rPr lang="en-GB" sz="1200"/>
              <a:t> plot which tells us about correlation among </a:t>
            </a:r>
            <a:r>
              <a:rPr lang="en-GB" sz="1200"/>
              <a:t>continuous</a:t>
            </a:r>
            <a:r>
              <a:rPr lang="en-GB" sz="1200"/>
              <a:t> variables.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Highest correlation with Forest Cover Type is with Elevation (shows Elevation might be a good predictor).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Other two good predictors are Horizontal_Distance_To_Roadways and Slope.</a:t>
            </a:r>
            <a:endParaRPr sz="1200"/>
          </a:p>
          <a:p>
            <a:pPr indent="0" lvl="0" marL="0" rtl="0" algn="l">
              <a:spcBef>
                <a:spcPts val="0"/>
              </a:spcBef>
              <a:spcAft>
                <a:spcPts val="0"/>
              </a:spcAft>
              <a:buNone/>
            </a:pPr>
            <a:r>
              <a:t/>
            </a:r>
            <a:endParaRPr sz="1200"/>
          </a:p>
          <a:p>
            <a:pPr indent="0" lvl="0" marL="0" rtl="0" algn="l">
              <a:lnSpc>
                <a:spcPct val="115000"/>
              </a:lnSpc>
              <a:spcBef>
                <a:spcPts val="0"/>
              </a:spcBef>
              <a:spcAft>
                <a:spcPts val="1600"/>
              </a:spcAft>
              <a:buNone/>
            </a:pPr>
            <a:r>
              <a:rPr lang="en-GB" sz="1200"/>
              <a:t>Strong correlation between  Hillshade 9 pm and 3 pm, Slope and Hillshade noon, Aspect and Hillshade 9am,Horizontal and Vertical Distance to Hydrology.</a:t>
            </a:r>
            <a:endParaRPr sz="1200"/>
          </a:p>
        </p:txBody>
      </p:sp>
      <p:pic>
        <p:nvPicPr>
          <p:cNvPr id="133" name="Google Shape;133;p24"/>
          <p:cNvPicPr preferRelativeResize="0"/>
          <p:nvPr/>
        </p:nvPicPr>
        <p:blipFill rotWithShape="1">
          <a:blip r:embed="rId3">
            <a:alphaModFix/>
          </a:blip>
          <a:srcRect b="100" l="0" r="0" t="-100"/>
          <a:stretch/>
        </p:blipFill>
        <p:spPr>
          <a:xfrm>
            <a:off x="516450" y="811175"/>
            <a:ext cx="5248900" cy="430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nvSpPr>
        <p:spPr>
          <a:xfrm>
            <a:off x="5501850" y="1502400"/>
            <a:ext cx="2708700" cy="2555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We are able to see a lot of Axis Parallel Boundary patterns among many combinations of numerical variables across different Forest Cover Types evidently with Elevation.</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GB" sz="1200"/>
              <a:t>Also, the horizontal &amp; vertical distances are showing noisy patterns which might require our attention to train our models in the future.</a:t>
            </a:r>
            <a:endParaRPr sz="1200"/>
          </a:p>
        </p:txBody>
      </p:sp>
      <p:pic>
        <p:nvPicPr>
          <p:cNvPr id="139" name="Google Shape;139;p25"/>
          <p:cNvPicPr preferRelativeResize="0"/>
          <p:nvPr/>
        </p:nvPicPr>
        <p:blipFill>
          <a:blip r:embed="rId3">
            <a:alphaModFix/>
          </a:blip>
          <a:stretch>
            <a:fillRect/>
          </a:stretch>
        </p:blipFill>
        <p:spPr>
          <a:xfrm>
            <a:off x="255350" y="231875"/>
            <a:ext cx="5111199" cy="4616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EXPLORATORY DATA ANALYSIS</a:t>
            </a:r>
            <a:endParaRPr/>
          </a:p>
        </p:txBody>
      </p:sp>
      <p:pic>
        <p:nvPicPr>
          <p:cNvPr id="145" name="Google Shape;145;p26"/>
          <p:cNvPicPr preferRelativeResize="0"/>
          <p:nvPr/>
        </p:nvPicPr>
        <p:blipFill rotWithShape="1">
          <a:blip r:embed="rId4">
            <a:alphaModFix/>
          </a:blip>
          <a:srcRect b="0" l="0" r="0" t="0"/>
          <a:stretch/>
        </p:blipFill>
        <p:spPr>
          <a:xfrm>
            <a:off x="382450" y="1016375"/>
            <a:ext cx="3815213" cy="3788400"/>
          </a:xfrm>
          <a:prstGeom prst="rect">
            <a:avLst/>
          </a:prstGeom>
          <a:noFill/>
          <a:ln>
            <a:noFill/>
          </a:ln>
        </p:spPr>
      </p:pic>
      <p:sp>
        <p:nvSpPr>
          <p:cNvPr id="146" name="Google Shape;146;p26"/>
          <p:cNvSpPr txBox="1"/>
          <p:nvPr/>
        </p:nvSpPr>
        <p:spPr>
          <a:xfrm>
            <a:off x="5137950" y="1084425"/>
            <a:ext cx="3566400" cy="37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This is a Scatter Plot of Hillshade Indexes-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value of Hillshade Indexes are between 0 to 255.</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Feature Hillshade_3pm contains many zeros.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there was shade at 9 AM and Noon then it is very obvious to expect that there will be little shade at 3PM.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EXPLORATORY DATA ANALYSIS</a:t>
            </a:r>
            <a:endParaRPr/>
          </a:p>
        </p:txBody>
      </p:sp>
      <p:sp>
        <p:nvSpPr>
          <p:cNvPr id="152" name="Google Shape;152;p27"/>
          <p:cNvSpPr txBox="1"/>
          <p:nvPr>
            <p:ph idx="1" type="body"/>
          </p:nvPr>
        </p:nvSpPr>
        <p:spPr>
          <a:xfrm>
            <a:off x="311700" y="1152475"/>
            <a:ext cx="326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3" name="Google Shape;153;p27"/>
          <p:cNvSpPr txBox="1"/>
          <p:nvPr/>
        </p:nvSpPr>
        <p:spPr>
          <a:xfrm>
            <a:off x="5206750" y="970175"/>
            <a:ext cx="3832800" cy="26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This plot shows the skewness (Positive or Negative)  for various features in Descending 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Positive skewed features are-Vertical Distance to Hydrology, Vertical Distance to Firepoint, </a:t>
            </a:r>
            <a:r>
              <a:rPr lang="en-GB"/>
              <a:t>Horizontal Distance to Hydrology,Slope,Distance to Roadways,Aspect.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Negative skewed features are - Hillshade 9am,Hillshade noon,Elevation,Hillshade 3pm.</a:t>
            </a:r>
            <a:endParaRPr/>
          </a:p>
        </p:txBody>
      </p:sp>
      <p:pic>
        <p:nvPicPr>
          <p:cNvPr id="154" name="Google Shape;154;p27"/>
          <p:cNvPicPr preferRelativeResize="0"/>
          <p:nvPr/>
        </p:nvPicPr>
        <p:blipFill>
          <a:blip r:embed="rId3">
            <a:alphaModFix/>
          </a:blip>
          <a:stretch>
            <a:fillRect/>
          </a:stretch>
        </p:blipFill>
        <p:spPr>
          <a:xfrm>
            <a:off x="311700" y="1017725"/>
            <a:ext cx="4011689" cy="4045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213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SOIL TYPE</a:t>
            </a:r>
            <a:r>
              <a:rPr b="1" lang="en-GB" sz="1800">
                <a:latin typeface="Lora"/>
                <a:ea typeface="Lora"/>
                <a:cs typeface="Lora"/>
                <a:sym typeface="Lora"/>
              </a:rPr>
              <a:t> AND FOREST COVER TYPE</a:t>
            </a:r>
            <a:endParaRPr/>
          </a:p>
          <a:p>
            <a:pPr indent="0" lvl="0" marL="0" rtl="0" algn="l">
              <a:spcBef>
                <a:spcPts val="0"/>
              </a:spcBef>
              <a:spcAft>
                <a:spcPts val="0"/>
              </a:spcAft>
              <a:buNone/>
            </a:pPr>
            <a:r>
              <a:t/>
            </a:r>
            <a:endParaRPr/>
          </a:p>
        </p:txBody>
      </p:sp>
      <p:pic>
        <p:nvPicPr>
          <p:cNvPr id="160" name="Google Shape;160;p28"/>
          <p:cNvPicPr preferRelativeResize="0"/>
          <p:nvPr/>
        </p:nvPicPr>
        <p:blipFill>
          <a:blip r:embed="rId3">
            <a:alphaModFix/>
          </a:blip>
          <a:stretch>
            <a:fillRect/>
          </a:stretch>
        </p:blipFill>
        <p:spPr>
          <a:xfrm>
            <a:off x="1399599" y="785800"/>
            <a:ext cx="6344800" cy="346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213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SOIL TYPE AND FOREST COVER TYPE</a:t>
            </a:r>
            <a:endParaRPr/>
          </a:p>
          <a:p>
            <a:pPr indent="0" lvl="0" marL="0" rtl="0" algn="l">
              <a:spcBef>
                <a:spcPts val="0"/>
              </a:spcBef>
              <a:spcAft>
                <a:spcPts val="0"/>
              </a:spcAft>
              <a:buNone/>
            </a:pPr>
            <a:r>
              <a:t/>
            </a:r>
            <a:endParaRPr/>
          </a:p>
        </p:txBody>
      </p:sp>
      <p:sp>
        <p:nvSpPr>
          <p:cNvPr id="166" name="Google Shape;166;p29"/>
          <p:cNvSpPr txBox="1"/>
          <p:nvPr/>
        </p:nvSpPr>
        <p:spPr>
          <a:xfrm>
            <a:off x="331050" y="1020150"/>
            <a:ext cx="8481900" cy="1629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Proxima Nova"/>
              <a:buChar char="●"/>
            </a:pPr>
            <a:r>
              <a:rPr lang="en-GB" sz="1600">
                <a:latin typeface="Proxima Nova"/>
                <a:ea typeface="Proxima Nova"/>
                <a:cs typeface="Proxima Nova"/>
                <a:sym typeface="Proxima Nova"/>
              </a:rPr>
              <a:t>Pattern found in the types of forest covers </a:t>
            </a:r>
            <a:r>
              <a:rPr lang="en-GB" sz="1600">
                <a:latin typeface="Proxima Nova"/>
                <a:ea typeface="Proxima Nova"/>
                <a:cs typeface="Proxima Nova"/>
                <a:sym typeface="Proxima Nova"/>
              </a:rPr>
              <a:t>occurring</a:t>
            </a:r>
            <a:r>
              <a:rPr lang="en-GB" sz="1600">
                <a:latin typeface="Proxima Nova"/>
                <a:ea typeface="Proxima Nova"/>
                <a:cs typeface="Proxima Nova"/>
                <a:sym typeface="Proxima Nova"/>
              </a:rPr>
              <a:t> together. </a:t>
            </a:r>
            <a:endParaRPr sz="1600">
              <a:latin typeface="Proxima Nova"/>
              <a:ea typeface="Proxima Nova"/>
              <a:cs typeface="Proxima Nova"/>
              <a:sym typeface="Proxima Nova"/>
            </a:endParaRPr>
          </a:p>
          <a:p>
            <a:pPr indent="-330200" lvl="0" marL="457200" rtl="0" algn="l">
              <a:lnSpc>
                <a:spcPct val="150000"/>
              </a:lnSpc>
              <a:spcBef>
                <a:spcPts val="0"/>
              </a:spcBef>
              <a:spcAft>
                <a:spcPts val="0"/>
              </a:spcAft>
              <a:buSzPts val="1600"/>
              <a:buFont typeface="Proxima Nova"/>
              <a:buChar char="●"/>
            </a:pPr>
            <a:r>
              <a:rPr lang="en-GB" sz="1600">
                <a:latin typeface="Proxima Nova"/>
                <a:ea typeface="Proxima Nova"/>
                <a:cs typeface="Proxima Nova"/>
                <a:sym typeface="Proxima Nova"/>
              </a:rPr>
              <a:t>Soil Type 1, 5, 6, 14 only support forest covers 3, 4 and 6</a:t>
            </a:r>
            <a:endParaRPr sz="1600">
              <a:latin typeface="Proxima Nova"/>
              <a:ea typeface="Proxima Nova"/>
              <a:cs typeface="Proxima Nova"/>
              <a:sym typeface="Proxima Nova"/>
            </a:endParaRPr>
          </a:p>
          <a:p>
            <a:pPr indent="-330200" lvl="0" marL="457200" rtl="0" algn="l">
              <a:lnSpc>
                <a:spcPct val="150000"/>
              </a:lnSpc>
              <a:spcBef>
                <a:spcPts val="0"/>
              </a:spcBef>
              <a:spcAft>
                <a:spcPts val="0"/>
              </a:spcAft>
              <a:buSzPts val="1600"/>
              <a:buFont typeface="Proxima Nova"/>
              <a:buChar char="●"/>
            </a:pPr>
            <a:r>
              <a:rPr lang="en-GB" sz="1600">
                <a:latin typeface="Proxima Nova"/>
                <a:ea typeface="Proxima Nova"/>
                <a:cs typeface="Proxima Nova"/>
                <a:sym typeface="Proxima Nova"/>
              </a:rPr>
              <a:t>Soil Type 8, 9, 12, 18, 21, 22, 25, 26, 27, 28, 29, 30, 35, 36, 37, 38, 39, 40 support combination of forest covers 1, 2, 5 and 7.</a:t>
            </a:r>
            <a:endParaRPr sz="16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229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WILDERNESS TYPE</a:t>
            </a:r>
            <a:r>
              <a:rPr b="1" lang="en-GB" sz="1800">
                <a:latin typeface="Lora"/>
                <a:ea typeface="Lora"/>
                <a:cs typeface="Lora"/>
                <a:sym typeface="Lora"/>
              </a:rPr>
              <a:t> AND FOREST COVER TYPE</a:t>
            </a:r>
            <a:endParaRPr/>
          </a:p>
          <a:p>
            <a:pPr indent="0" lvl="0" marL="0" rtl="0" algn="l">
              <a:spcBef>
                <a:spcPts val="0"/>
              </a:spcBef>
              <a:spcAft>
                <a:spcPts val="0"/>
              </a:spcAft>
              <a:buNone/>
            </a:pPr>
            <a:r>
              <a:t/>
            </a:r>
            <a:endParaRPr/>
          </a:p>
        </p:txBody>
      </p:sp>
      <p:pic>
        <p:nvPicPr>
          <p:cNvPr id="172" name="Google Shape;172;p30"/>
          <p:cNvPicPr preferRelativeResize="0"/>
          <p:nvPr/>
        </p:nvPicPr>
        <p:blipFill>
          <a:blip r:embed="rId3">
            <a:alphaModFix/>
          </a:blip>
          <a:stretch>
            <a:fillRect/>
          </a:stretch>
        </p:blipFill>
        <p:spPr>
          <a:xfrm>
            <a:off x="311700" y="737050"/>
            <a:ext cx="5822675" cy="4177275"/>
          </a:xfrm>
          <a:prstGeom prst="rect">
            <a:avLst/>
          </a:prstGeom>
          <a:noFill/>
          <a:ln>
            <a:noFill/>
          </a:ln>
        </p:spPr>
      </p:pic>
      <p:sp>
        <p:nvSpPr>
          <p:cNvPr id="173" name="Google Shape;173;p30"/>
          <p:cNvSpPr txBox="1"/>
          <p:nvPr/>
        </p:nvSpPr>
        <p:spPr>
          <a:xfrm>
            <a:off x="6330300" y="1793838"/>
            <a:ext cx="2502000" cy="206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Forest cover type 4 is  found only in Wilderness Area 4.</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 Forest cover type 3 and 6 can only be found in Wilderness Area 3 and 4.</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HORIZONTAL DISTANCE TO FIRE POINT</a:t>
            </a:r>
            <a:r>
              <a:rPr b="1" lang="en-GB" sz="1800">
                <a:latin typeface="Lora"/>
                <a:ea typeface="Lora"/>
                <a:cs typeface="Lora"/>
                <a:sym typeface="Lora"/>
              </a:rPr>
              <a:t> AND FOREST COVER TYPE</a:t>
            </a:r>
            <a:endParaRPr/>
          </a:p>
        </p:txBody>
      </p:sp>
      <p:pic>
        <p:nvPicPr>
          <p:cNvPr id="179" name="Google Shape;179;p31"/>
          <p:cNvPicPr preferRelativeResize="0"/>
          <p:nvPr/>
        </p:nvPicPr>
        <p:blipFill>
          <a:blip r:embed="rId3">
            <a:alphaModFix/>
          </a:blip>
          <a:stretch>
            <a:fillRect/>
          </a:stretch>
        </p:blipFill>
        <p:spPr>
          <a:xfrm>
            <a:off x="412375" y="1333900"/>
            <a:ext cx="5042475" cy="3028950"/>
          </a:xfrm>
          <a:prstGeom prst="rect">
            <a:avLst/>
          </a:prstGeom>
          <a:noFill/>
          <a:ln>
            <a:noFill/>
          </a:ln>
        </p:spPr>
      </p:pic>
      <p:sp>
        <p:nvSpPr>
          <p:cNvPr id="180" name="Google Shape;180;p31"/>
          <p:cNvSpPr txBox="1"/>
          <p:nvPr/>
        </p:nvSpPr>
        <p:spPr>
          <a:xfrm>
            <a:off x="5939500" y="2211325"/>
            <a:ext cx="27906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Forest covers type 3, 4 and 6 show similar distribution to each other while Forest cover type 1, 2, 5, 7 show highly </a:t>
            </a:r>
            <a:r>
              <a:rPr lang="en-GB">
                <a:latin typeface="Proxima Nova"/>
                <a:ea typeface="Proxima Nova"/>
                <a:cs typeface="Proxima Nova"/>
                <a:sym typeface="Proxima Nova"/>
              </a:rPr>
              <a:t>overlapping</a:t>
            </a:r>
            <a:r>
              <a:rPr lang="en-GB">
                <a:latin typeface="Proxima Nova"/>
                <a:ea typeface="Proxima Nova"/>
                <a:cs typeface="Proxima Nova"/>
                <a:sym typeface="Proxima Nova"/>
              </a:rPr>
              <a:t> distribution.</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2000">
                <a:solidFill>
                  <a:srgbClr val="000000"/>
                </a:solidFill>
                <a:latin typeface="Lora"/>
                <a:ea typeface="Lora"/>
                <a:cs typeface="Lora"/>
                <a:sym typeface="Lora"/>
              </a:rPr>
              <a:t>CARTOGRAPHIC VARIABLES:</a:t>
            </a:r>
            <a:endParaRPr b="1" sz="2000">
              <a:solidFill>
                <a:srgbClr val="000000"/>
              </a:solidFill>
              <a:latin typeface="Lora"/>
              <a:ea typeface="Lora"/>
              <a:cs typeface="Lora"/>
              <a:sym typeface="Lora"/>
            </a:endParaRPr>
          </a:p>
          <a:p>
            <a:pPr indent="0" lvl="0" marL="0" rtl="0" algn="just">
              <a:spcBef>
                <a:spcPts val="1000"/>
              </a:spcBef>
              <a:spcAft>
                <a:spcPts val="1000"/>
              </a:spcAft>
              <a:buNone/>
            </a:pPr>
            <a:r>
              <a:t/>
            </a:r>
            <a:endParaRPr b="1" sz="1800">
              <a:solidFill>
                <a:srgbClr val="000000"/>
              </a:solidFill>
              <a:latin typeface="Calibri"/>
              <a:ea typeface="Calibri"/>
              <a:cs typeface="Calibri"/>
              <a:sym typeface="Calibri"/>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GB">
                <a:solidFill>
                  <a:srgbClr val="000000"/>
                </a:solidFill>
              </a:rPr>
              <a:t>Graphically representing a geographical area w.r.t (</a:t>
            </a:r>
            <a:r>
              <a:rPr lang="en-GB">
                <a:solidFill>
                  <a:srgbClr val="222222"/>
                </a:solidFill>
                <a:highlight>
                  <a:srgbClr val="FFFFFF"/>
                </a:highlight>
              </a:rPr>
              <a:t>position, size, shape,value, color, orientation, and texture)</a:t>
            </a:r>
            <a:endParaRPr>
              <a:solidFill>
                <a:srgbClr val="222222"/>
              </a:solidFill>
              <a:highlight>
                <a:srgbClr val="FFFFFF"/>
              </a:highlight>
            </a:endParaRPr>
          </a:p>
          <a:p>
            <a:pPr indent="0" lvl="0" marL="0" rtl="0" algn="l">
              <a:spcBef>
                <a:spcPts val="1600"/>
              </a:spcBef>
              <a:spcAft>
                <a:spcPts val="0"/>
              </a:spcAft>
              <a:buNone/>
            </a:pPr>
            <a:r>
              <a:rPr lang="en-GB">
                <a:solidFill>
                  <a:srgbClr val="000000"/>
                </a:solidFill>
              </a:rPr>
              <a:t>Cartography- </a:t>
            </a:r>
            <a:r>
              <a:rPr lang="en-GB">
                <a:solidFill>
                  <a:srgbClr val="000000"/>
                </a:solidFill>
              </a:rPr>
              <a:t>The study and practice of making maps.</a:t>
            </a:r>
            <a:endParaRPr>
              <a:solidFill>
                <a:srgbClr val="000000"/>
              </a:solidFill>
              <a:highlight>
                <a:srgbClr val="FFFFFF"/>
              </a:highlight>
            </a:endParaRPr>
          </a:p>
          <a:p>
            <a:pPr indent="0" lvl="0" marL="0" rtl="0" algn="l">
              <a:lnSpc>
                <a:spcPct val="115000"/>
              </a:lnSpc>
              <a:spcBef>
                <a:spcPts val="1600"/>
              </a:spcBef>
              <a:spcAft>
                <a:spcPts val="0"/>
              </a:spcAft>
              <a:buNone/>
            </a:pPr>
            <a:r>
              <a:rPr b="1" lang="en-GB">
                <a:solidFill>
                  <a:srgbClr val="000000"/>
                </a:solidFill>
              </a:rPr>
              <a:t>Given</a:t>
            </a:r>
            <a:r>
              <a:rPr b="1" lang="en-GB">
                <a:solidFill>
                  <a:srgbClr val="000000"/>
                </a:solidFill>
              </a:rPr>
              <a:t>:</a:t>
            </a:r>
            <a:endParaRPr b="1">
              <a:solidFill>
                <a:srgbClr val="000000"/>
              </a:solidFill>
            </a:endParaRPr>
          </a:p>
          <a:p>
            <a:pPr indent="-317500" lvl="0" marL="457200" rtl="0" algn="l">
              <a:lnSpc>
                <a:spcPct val="115000"/>
              </a:lnSpc>
              <a:spcBef>
                <a:spcPts val="1600"/>
              </a:spcBef>
              <a:spcAft>
                <a:spcPts val="0"/>
              </a:spcAft>
              <a:buClr>
                <a:srgbClr val="000000"/>
              </a:buClr>
              <a:buSzPts val="1400"/>
              <a:buChar char="-"/>
            </a:pPr>
            <a:r>
              <a:rPr lang="en-GB" sz="1400">
                <a:solidFill>
                  <a:srgbClr val="000000"/>
                </a:solidFill>
              </a:rPr>
              <a:t>The Actual forest cover type form a given observation (30 x 30 meter cell) was determined from US Forest Service (USFS) Region 2 Resource Information System (RIS) data.  </a:t>
            </a:r>
            <a:br>
              <a:rPr lang="en-GB" sz="1400">
                <a:solidFill>
                  <a:srgbClr val="000000"/>
                </a:solidFill>
              </a:rPr>
            </a:b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lang="en-GB" sz="1400">
                <a:solidFill>
                  <a:srgbClr val="000000"/>
                </a:solidFill>
              </a:rPr>
              <a:t>Independent variables were derived from data originally obtained from US Geological Survey (USGS) and USFS data. </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HORIZONTAL DISTANCE TO ROADWAYS V/S FOREST COVER TYPE</a:t>
            </a:r>
            <a:endParaRPr/>
          </a:p>
        </p:txBody>
      </p:sp>
      <p:pic>
        <p:nvPicPr>
          <p:cNvPr id="186" name="Google Shape;186;p32"/>
          <p:cNvPicPr preferRelativeResize="0"/>
          <p:nvPr/>
        </p:nvPicPr>
        <p:blipFill>
          <a:blip r:embed="rId3">
            <a:alphaModFix/>
          </a:blip>
          <a:stretch>
            <a:fillRect/>
          </a:stretch>
        </p:blipFill>
        <p:spPr>
          <a:xfrm>
            <a:off x="311688" y="1100650"/>
            <a:ext cx="4648575" cy="3669425"/>
          </a:xfrm>
          <a:prstGeom prst="rect">
            <a:avLst/>
          </a:prstGeom>
          <a:noFill/>
          <a:ln>
            <a:noFill/>
          </a:ln>
        </p:spPr>
      </p:pic>
      <p:sp>
        <p:nvSpPr>
          <p:cNvPr id="187" name="Google Shape;187;p32"/>
          <p:cNvSpPr txBox="1"/>
          <p:nvPr/>
        </p:nvSpPr>
        <p:spPr>
          <a:xfrm>
            <a:off x="5548675" y="2184850"/>
            <a:ext cx="3228300" cy="10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Forest covers type 3, 4 and 6 show similar distribution to each other while Forest cover type 1, 2 and 7 show highly overlapping distribution.</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ELEVATION V/S FOREST COVER TYPE</a:t>
            </a:r>
            <a:endParaRPr/>
          </a:p>
        </p:txBody>
      </p:sp>
      <p:pic>
        <p:nvPicPr>
          <p:cNvPr id="193" name="Google Shape;193;p33"/>
          <p:cNvPicPr preferRelativeResize="0"/>
          <p:nvPr/>
        </p:nvPicPr>
        <p:blipFill>
          <a:blip r:embed="rId3">
            <a:alphaModFix/>
          </a:blip>
          <a:stretch>
            <a:fillRect/>
          </a:stretch>
        </p:blipFill>
        <p:spPr>
          <a:xfrm>
            <a:off x="311700" y="1017725"/>
            <a:ext cx="5648750" cy="3577025"/>
          </a:xfrm>
          <a:prstGeom prst="rect">
            <a:avLst/>
          </a:prstGeom>
          <a:noFill/>
          <a:ln>
            <a:noFill/>
          </a:ln>
        </p:spPr>
      </p:pic>
      <p:sp>
        <p:nvSpPr>
          <p:cNvPr id="194" name="Google Shape;194;p33"/>
          <p:cNvSpPr txBox="1"/>
          <p:nvPr/>
        </p:nvSpPr>
        <p:spPr>
          <a:xfrm>
            <a:off x="6345900" y="2134050"/>
            <a:ext cx="2486400" cy="8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Significant distinction found in the distribution of the different forest cover types.</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Statistical Analysis</a:t>
            </a:r>
            <a:endParaRPr/>
          </a:p>
        </p:txBody>
      </p:sp>
      <p:graphicFrame>
        <p:nvGraphicFramePr>
          <p:cNvPr id="200" name="Google Shape;200;p34"/>
          <p:cNvGraphicFramePr/>
          <p:nvPr/>
        </p:nvGraphicFramePr>
        <p:xfrm>
          <a:off x="938213" y="1967713"/>
          <a:ext cx="3000000" cy="3000000"/>
        </p:xfrm>
        <a:graphic>
          <a:graphicData uri="http://schemas.openxmlformats.org/drawingml/2006/table">
            <a:tbl>
              <a:tblPr>
                <a:noFill/>
                <a:tableStyleId>{5E5805B4-36CC-4D81-8B3F-77F1B6679D99}</a:tableStyleId>
              </a:tblPr>
              <a:tblGrid>
                <a:gridCol w="937600"/>
                <a:gridCol w="1233900"/>
                <a:gridCol w="2058450"/>
                <a:gridCol w="1268900"/>
                <a:gridCol w="1768725"/>
              </a:tblGrid>
              <a:tr h="200025">
                <a:tc>
                  <a:txBody>
                    <a:bodyPr/>
                    <a:lstStyle/>
                    <a:p>
                      <a:pPr indent="0" lvl="0" marL="0" rtl="0" algn="ctr">
                        <a:spcBef>
                          <a:spcPts val="0"/>
                        </a:spcBef>
                        <a:spcAft>
                          <a:spcPts val="0"/>
                        </a:spcAft>
                        <a:buNone/>
                      </a:pPr>
                      <a:r>
                        <a:rPr lang="en-GB" sz="1000"/>
                        <a:t> </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sz="1000"/>
                        <a:t>Variable 1</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sz="1000"/>
                        <a:t>Variable 2</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sz="1000"/>
                        <a:t>Result</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sz="1000"/>
                        <a:t>Cramer's Corrected Value</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419100">
                <a:tc rowSpan="3">
                  <a:txBody>
                    <a:bodyPr/>
                    <a:lstStyle/>
                    <a:p>
                      <a:pPr indent="0" lvl="0" marL="0" rtl="0" algn="ctr">
                        <a:spcBef>
                          <a:spcPts val="0"/>
                        </a:spcBef>
                        <a:spcAft>
                          <a:spcPts val="0"/>
                        </a:spcAft>
                        <a:buNone/>
                      </a:pPr>
                      <a:r>
                        <a:rPr b="1" lang="en-GB" sz="1000"/>
                        <a:t>Chi Square</a:t>
                      </a:r>
                      <a:r>
                        <a:rPr b="1" lang="en-GB" sz="1000"/>
                        <a:t> Test of Association &amp; Cramer's Corrected Value</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Winderness_types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Dependency Found</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highlight>
                            <a:srgbClr val="FFFFFF"/>
                          </a:highlight>
                        </a:rPr>
                        <a:t>            0.443</a:t>
                      </a:r>
                      <a:endParaRPr sz="1050">
                        <a:highlight>
                          <a:srgbClr val="FFFFFF"/>
                        </a:highlight>
                      </a:endParaRPr>
                    </a:p>
                    <a:p>
                      <a:pPr indent="0" lvl="0" marL="0" rtl="0" algn="ctr">
                        <a:spcBef>
                          <a:spcPts val="0"/>
                        </a:spcBef>
                        <a:spcAft>
                          <a:spcPts val="0"/>
                        </a:spcAft>
                        <a:buNone/>
                      </a:pPr>
                      <a:r>
                        <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419100">
                <a:tc vMerge="1"/>
                <a:tc>
                  <a:txBody>
                    <a:bodyPr/>
                    <a:lstStyle/>
                    <a:p>
                      <a:pPr indent="0" lvl="0" marL="0" rtl="0" algn="ctr">
                        <a:spcBef>
                          <a:spcPts val="0"/>
                        </a:spcBef>
                        <a:spcAft>
                          <a:spcPts val="0"/>
                        </a:spcAft>
                        <a:buNone/>
                      </a:pPr>
                      <a:r>
                        <a:rPr lang="en-GB" sz="1000"/>
                        <a:t>Soil_types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Dependency Found</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highlight>
                            <a:srgbClr val="FFFFFF"/>
                          </a:highlight>
                        </a:rPr>
                        <a:t>            0.467</a:t>
                      </a:r>
                      <a:endParaRPr sz="1050">
                        <a:highlight>
                          <a:srgbClr val="FFFFFF"/>
                        </a:highlight>
                      </a:endParaRPr>
                    </a:p>
                    <a:p>
                      <a:pPr indent="0" lvl="0" marL="0" rtl="0" algn="ctr">
                        <a:spcBef>
                          <a:spcPts val="0"/>
                        </a:spcBef>
                        <a:spcAft>
                          <a:spcPts val="0"/>
                        </a:spcAft>
                        <a:buNone/>
                      </a:pPr>
                      <a:r>
                        <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419100">
                <a:tc vMerge="1"/>
                <a:tc>
                  <a:txBody>
                    <a:bodyPr/>
                    <a:lstStyle/>
                    <a:p>
                      <a:pPr indent="0" lvl="0" marL="0" rtl="0" algn="ctr">
                        <a:spcBef>
                          <a:spcPts val="0"/>
                        </a:spcBef>
                        <a:spcAft>
                          <a:spcPts val="0"/>
                        </a:spcAft>
                        <a:buNone/>
                      </a:pPr>
                      <a:r>
                        <a:rPr lang="en-GB" sz="1000"/>
                        <a:t>Winderness_types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Soil_types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Dependency Found</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highlight>
                            <a:srgbClr val="FFFFFF"/>
                          </a:highlight>
                        </a:rPr>
                        <a:t>            0.685</a:t>
                      </a:r>
                      <a:endParaRPr sz="1050">
                        <a:highlight>
                          <a:srgbClr val="FFFFFF"/>
                        </a:highlight>
                      </a:endParaRPr>
                    </a:p>
                    <a:p>
                      <a:pPr indent="0" lvl="0" marL="0" rtl="0" algn="ctr">
                        <a:spcBef>
                          <a:spcPts val="0"/>
                        </a:spcBef>
                        <a:spcAft>
                          <a:spcPts val="0"/>
                        </a:spcAft>
                        <a:buNone/>
                      </a:pPr>
                      <a:r>
                        <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bl>
          </a:graphicData>
        </a:graphic>
      </p:graphicFrame>
      <p:graphicFrame>
        <p:nvGraphicFramePr>
          <p:cNvPr id="201" name="Google Shape;201;p34"/>
          <p:cNvGraphicFramePr/>
          <p:nvPr/>
        </p:nvGraphicFramePr>
        <p:xfrm>
          <a:off x="-1009662" y="1377575"/>
          <a:ext cx="3000000" cy="3000000"/>
        </p:xfrm>
        <a:graphic>
          <a:graphicData uri="http://schemas.openxmlformats.org/drawingml/2006/table">
            <a:tbl>
              <a:tblPr>
                <a:noFill/>
                <a:tableStyleId>{5E5805B4-36CC-4D81-8B3F-77F1B6679D99}</a:tableStyleId>
              </a:tblPr>
              <a:tblGrid>
                <a:gridCol w="5448300"/>
                <a:gridCol w="1905000"/>
                <a:gridCol w="1905000"/>
                <a:gridCol w="1905000"/>
              </a:tblGrid>
              <a:tr h="266700">
                <a:tc gridSpan="4">
                  <a:txBody>
                    <a:bodyPr/>
                    <a:lstStyle/>
                    <a:p>
                      <a:pPr indent="0" lvl="0" marL="0" rtl="0" algn="ctr">
                        <a:spcBef>
                          <a:spcPts val="0"/>
                        </a:spcBef>
                        <a:spcAft>
                          <a:spcPts val="0"/>
                        </a:spcAft>
                        <a:buNone/>
                      </a:pPr>
                      <a:r>
                        <a:rPr b="1" lang="en-GB"/>
                        <a:t>Categorical </a:t>
                      </a:r>
                      <a:r>
                        <a:rPr b="1" lang="en-GB"/>
                        <a:t>vs</a:t>
                      </a:r>
                      <a:r>
                        <a:rPr b="1" lang="en-GB"/>
                        <a:t> Categorical Analysis - Chi Square Test</a:t>
                      </a:r>
                      <a:endParaRPr b="1"/>
                    </a:p>
                  </a:txBody>
                  <a:tcPr marT="91425" marB="91425" marR="91425" marL="91425"/>
                </a:tc>
                <a:tc hMerge="1"/>
                <a:tc hMerge="1"/>
                <a:tc hMerge="1"/>
              </a:tr>
            </a:tbl>
          </a:graphicData>
        </a:graphic>
      </p:graphicFrame>
      <p:sp>
        <p:nvSpPr>
          <p:cNvPr id="202" name="Google Shape;202;p34"/>
          <p:cNvSpPr txBox="1"/>
          <p:nvPr/>
        </p:nvSpPr>
        <p:spPr>
          <a:xfrm>
            <a:off x="679963" y="4007450"/>
            <a:ext cx="77841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Cramer's</a:t>
            </a:r>
            <a:r>
              <a:rPr lang="en-GB">
                <a:latin typeface="Proxima Nova"/>
                <a:ea typeface="Proxima Nova"/>
                <a:cs typeface="Proxima Nova"/>
                <a:sym typeface="Proxima Nova"/>
              </a:rPr>
              <a:t> V Corrected value is a measure of </a:t>
            </a:r>
            <a:r>
              <a:rPr lang="en-GB">
                <a:latin typeface="Proxima Nova"/>
                <a:ea typeface="Proxima Nova"/>
                <a:cs typeface="Proxima Nova"/>
                <a:sym typeface="Proxima Nova"/>
              </a:rPr>
              <a:t>Chi Square</a:t>
            </a:r>
            <a:r>
              <a:rPr lang="en-GB">
                <a:latin typeface="Proxima Nova"/>
                <a:ea typeface="Proxima Nova"/>
                <a:cs typeface="Proxima Nova"/>
                <a:sym typeface="Proxima Nova"/>
              </a:rPr>
              <a:t> Association Statistic which has been employed to quantify the amount of dependency among Categorical Features ranging from 0 to 1.</a:t>
            </a: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Statistical Analysis</a:t>
            </a:r>
            <a:endParaRPr/>
          </a:p>
        </p:txBody>
      </p:sp>
      <p:graphicFrame>
        <p:nvGraphicFramePr>
          <p:cNvPr id="208" name="Google Shape;208;p35"/>
          <p:cNvGraphicFramePr/>
          <p:nvPr/>
        </p:nvGraphicFramePr>
        <p:xfrm>
          <a:off x="-1009662" y="1017725"/>
          <a:ext cx="3000000" cy="3000000"/>
        </p:xfrm>
        <a:graphic>
          <a:graphicData uri="http://schemas.openxmlformats.org/drawingml/2006/table">
            <a:tbl>
              <a:tblPr>
                <a:noFill/>
                <a:tableStyleId>{5E5805B4-36CC-4D81-8B3F-77F1B6679D99}</a:tableStyleId>
              </a:tblPr>
              <a:tblGrid>
                <a:gridCol w="5448300"/>
                <a:gridCol w="1905000"/>
                <a:gridCol w="1905000"/>
                <a:gridCol w="1905000"/>
              </a:tblGrid>
              <a:tr h="266700">
                <a:tc gridSpan="4">
                  <a:txBody>
                    <a:bodyPr/>
                    <a:lstStyle/>
                    <a:p>
                      <a:pPr indent="0" lvl="0" marL="0" rtl="0" algn="ctr">
                        <a:spcBef>
                          <a:spcPts val="0"/>
                        </a:spcBef>
                        <a:spcAft>
                          <a:spcPts val="0"/>
                        </a:spcAft>
                        <a:buNone/>
                      </a:pPr>
                      <a:r>
                        <a:rPr b="1" lang="en-GB"/>
                        <a:t>Categorical vs Continuous Analysis - ANOVA</a:t>
                      </a:r>
                      <a:endParaRPr b="1"/>
                    </a:p>
                  </a:txBody>
                  <a:tcPr marT="91425" marB="91425" marR="91425" marL="91425"/>
                </a:tc>
                <a:tc hMerge="1"/>
                <a:tc hMerge="1"/>
                <a:tc hMerge="1"/>
              </a:tr>
            </a:tbl>
          </a:graphicData>
        </a:graphic>
      </p:graphicFrame>
      <p:graphicFrame>
        <p:nvGraphicFramePr>
          <p:cNvPr id="209" name="Google Shape;209;p35"/>
          <p:cNvGraphicFramePr/>
          <p:nvPr/>
        </p:nvGraphicFramePr>
        <p:xfrm>
          <a:off x="1938338" y="1581925"/>
          <a:ext cx="3000000" cy="3000000"/>
        </p:xfrm>
        <a:graphic>
          <a:graphicData uri="http://schemas.openxmlformats.org/drawingml/2006/table">
            <a:tbl>
              <a:tblPr>
                <a:noFill/>
                <a:tableStyleId>{5E5805B4-36CC-4D81-8B3F-77F1B6679D99}</a:tableStyleId>
              </a:tblPr>
              <a:tblGrid>
                <a:gridCol w="2209800"/>
                <a:gridCol w="2047875"/>
                <a:gridCol w="1009650"/>
              </a:tblGrid>
              <a:tr h="200025">
                <a:tc>
                  <a:txBody>
                    <a:bodyPr/>
                    <a:lstStyle/>
                    <a:p>
                      <a:pPr indent="0" lvl="0" marL="0" rtl="0" algn="ctr">
                        <a:spcBef>
                          <a:spcPts val="0"/>
                        </a:spcBef>
                        <a:spcAft>
                          <a:spcPts val="0"/>
                        </a:spcAft>
                        <a:buNone/>
                      </a:pPr>
                      <a:r>
                        <a:rPr b="1" lang="en-GB" sz="1000"/>
                        <a:t>Variable 1</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sz="1000"/>
                        <a:t>Variable 2</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sz="1000"/>
                        <a:t>Result</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38125">
                <a:tc>
                  <a:txBody>
                    <a:bodyPr/>
                    <a:lstStyle/>
                    <a:p>
                      <a:pPr indent="0" lvl="0" marL="0" rtl="0" algn="ctr">
                        <a:spcBef>
                          <a:spcPts val="0"/>
                        </a:spcBef>
                        <a:spcAft>
                          <a:spcPts val="0"/>
                        </a:spcAft>
                        <a:buNone/>
                      </a:pPr>
                      <a:r>
                        <a:rPr lang="en-GB" sz="1000"/>
                        <a:t>Elevation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38125">
                <a:tc>
                  <a:txBody>
                    <a:bodyPr/>
                    <a:lstStyle/>
                    <a:p>
                      <a:pPr indent="0" lvl="0" marL="0" rtl="0" algn="ctr">
                        <a:spcBef>
                          <a:spcPts val="0"/>
                        </a:spcBef>
                        <a:spcAft>
                          <a:spcPts val="0"/>
                        </a:spcAft>
                        <a:buNone/>
                      </a:pPr>
                      <a:r>
                        <a:rPr lang="en-GB" sz="1000"/>
                        <a:t>Aspect</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GB" sz="1000"/>
                        <a:t>Slope</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GB" sz="1000"/>
                        <a:t>Horizontal_Distance_To_Hydrology</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38125">
                <a:tc>
                  <a:txBody>
                    <a:bodyPr/>
                    <a:lstStyle/>
                    <a:p>
                      <a:pPr indent="0" lvl="0" marL="0" rtl="0" algn="ctr">
                        <a:spcBef>
                          <a:spcPts val="0"/>
                        </a:spcBef>
                        <a:spcAft>
                          <a:spcPts val="0"/>
                        </a:spcAft>
                        <a:buNone/>
                      </a:pPr>
                      <a:r>
                        <a:rPr lang="en-GB" sz="1000"/>
                        <a:t>Vertical_Distance_To_Hydrology</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Statistical Analysis</a:t>
            </a:r>
            <a:endParaRPr/>
          </a:p>
        </p:txBody>
      </p:sp>
      <p:graphicFrame>
        <p:nvGraphicFramePr>
          <p:cNvPr id="215" name="Google Shape;215;p36"/>
          <p:cNvGraphicFramePr/>
          <p:nvPr/>
        </p:nvGraphicFramePr>
        <p:xfrm>
          <a:off x="-1009662" y="1017725"/>
          <a:ext cx="3000000" cy="3000000"/>
        </p:xfrm>
        <a:graphic>
          <a:graphicData uri="http://schemas.openxmlformats.org/drawingml/2006/table">
            <a:tbl>
              <a:tblPr>
                <a:noFill/>
                <a:tableStyleId>{5E5805B4-36CC-4D81-8B3F-77F1B6679D99}</a:tableStyleId>
              </a:tblPr>
              <a:tblGrid>
                <a:gridCol w="5448300"/>
                <a:gridCol w="1905000"/>
                <a:gridCol w="1905000"/>
                <a:gridCol w="1905000"/>
              </a:tblGrid>
              <a:tr h="266700">
                <a:tc gridSpan="4">
                  <a:txBody>
                    <a:bodyPr/>
                    <a:lstStyle/>
                    <a:p>
                      <a:pPr indent="0" lvl="0" marL="0" rtl="0" algn="ctr">
                        <a:spcBef>
                          <a:spcPts val="0"/>
                        </a:spcBef>
                        <a:spcAft>
                          <a:spcPts val="0"/>
                        </a:spcAft>
                        <a:buNone/>
                      </a:pPr>
                      <a:r>
                        <a:rPr b="1" lang="en-GB"/>
                        <a:t>Categorical vs Continuous Analysis - ANOVA</a:t>
                      </a:r>
                      <a:endParaRPr b="1"/>
                    </a:p>
                  </a:txBody>
                  <a:tcPr marT="91425" marB="91425" marR="91425" marL="91425"/>
                </a:tc>
                <a:tc hMerge="1"/>
                <a:tc hMerge="1"/>
                <a:tc hMerge="1"/>
              </a:tr>
            </a:tbl>
          </a:graphicData>
        </a:graphic>
      </p:graphicFrame>
      <p:graphicFrame>
        <p:nvGraphicFramePr>
          <p:cNvPr id="216" name="Google Shape;216;p36"/>
          <p:cNvGraphicFramePr/>
          <p:nvPr/>
        </p:nvGraphicFramePr>
        <p:xfrm>
          <a:off x="1895475" y="1635500"/>
          <a:ext cx="3000000" cy="3000000"/>
        </p:xfrm>
        <a:graphic>
          <a:graphicData uri="http://schemas.openxmlformats.org/drawingml/2006/table">
            <a:tbl>
              <a:tblPr>
                <a:noFill/>
                <a:tableStyleId>{5E5805B4-36CC-4D81-8B3F-77F1B6679D99}</a:tableStyleId>
              </a:tblPr>
              <a:tblGrid>
                <a:gridCol w="2295525"/>
                <a:gridCol w="2047875"/>
                <a:gridCol w="1009650"/>
              </a:tblGrid>
              <a:tr h="200025">
                <a:tc>
                  <a:txBody>
                    <a:bodyPr/>
                    <a:lstStyle/>
                    <a:p>
                      <a:pPr indent="0" lvl="0" marL="0" rtl="0" algn="ctr">
                        <a:spcBef>
                          <a:spcPts val="0"/>
                        </a:spcBef>
                        <a:spcAft>
                          <a:spcPts val="0"/>
                        </a:spcAft>
                        <a:buNone/>
                      </a:pPr>
                      <a:r>
                        <a:rPr b="1" lang="en-GB" sz="1000"/>
                        <a:t>Variable 1</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sz="1000"/>
                        <a:t>Variable 2</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sz="1000"/>
                        <a:t>Result</a:t>
                      </a:r>
                      <a:endParaRPr b="1"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38125">
                <a:tc>
                  <a:txBody>
                    <a:bodyPr/>
                    <a:lstStyle/>
                    <a:p>
                      <a:pPr indent="0" lvl="0" marL="0" rtl="0" algn="ctr">
                        <a:spcBef>
                          <a:spcPts val="0"/>
                        </a:spcBef>
                        <a:spcAft>
                          <a:spcPts val="0"/>
                        </a:spcAft>
                        <a:buNone/>
                      </a:pPr>
                      <a:r>
                        <a:rPr lang="en-GB" sz="1000"/>
                        <a:t>Horizontal_Distance_To_Roadways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38125">
                <a:tc>
                  <a:txBody>
                    <a:bodyPr/>
                    <a:lstStyle/>
                    <a:p>
                      <a:pPr indent="0" lvl="0" marL="0" rtl="0" algn="ctr">
                        <a:spcBef>
                          <a:spcPts val="0"/>
                        </a:spcBef>
                        <a:spcAft>
                          <a:spcPts val="0"/>
                        </a:spcAft>
                        <a:buNone/>
                      </a:pPr>
                      <a:r>
                        <a:rPr lang="en-GB" sz="1000"/>
                        <a:t>Hillshade_9am</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38125">
                <a:tc>
                  <a:txBody>
                    <a:bodyPr/>
                    <a:lstStyle/>
                    <a:p>
                      <a:pPr indent="0" lvl="0" marL="0" rtl="0" algn="ctr">
                        <a:spcBef>
                          <a:spcPts val="0"/>
                        </a:spcBef>
                        <a:spcAft>
                          <a:spcPts val="0"/>
                        </a:spcAft>
                        <a:buNone/>
                      </a:pPr>
                      <a:r>
                        <a:rPr lang="en-GB" sz="1000"/>
                        <a:t>Hillshade_Noon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38125">
                <a:tc>
                  <a:txBody>
                    <a:bodyPr/>
                    <a:lstStyle/>
                    <a:p>
                      <a:pPr indent="0" lvl="0" marL="0" rtl="0" algn="ctr">
                        <a:spcBef>
                          <a:spcPts val="0"/>
                        </a:spcBef>
                        <a:spcAft>
                          <a:spcPts val="0"/>
                        </a:spcAft>
                        <a:buNone/>
                      </a:pPr>
                      <a:r>
                        <a:rPr lang="en-GB" sz="1000"/>
                        <a:t>Hillshade_3pm</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38125">
                <a:tc>
                  <a:txBody>
                    <a:bodyPr/>
                    <a:lstStyle/>
                    <a:p>
                      <a:pPr indent="0" lvl="0" marL="0" rtl="0" algn="ctr">
                        <a:spcBef>
                          <a:spcPts val="0"/>
                        </a:spcBef>
                        <a:spcAft>
                          <a:spcPts val="0"/>
                        </a:spcAft>
                        <a:buNone/>
                      </a:pPr>
                      <a:r>
                        <a:rPr lang="en-GB" sz="1000"/>
                        <a:t>Horizontal_Distance_To_Fire_Points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Forest_Cover_Type_designation</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t>Unequal means</a:t>
                      </a:r>
                      <a:endParaRPr sz="1000"/>
                    </a:p>
                  </a:txBody>
                  <a:tcPr marT="91425" marB="91425" marR="91425" marL="914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Statistical Analysis</a:t>
            </a:r>
            <a:endParaRPr/>
          </a:p>
        </p:txBody>
      </p:sp>
      <p:graphicFrame>
        <p:nvGraphicFramePr>
          <p:cNvPr id="222" name="Google Shape;222;p37"/>
          <p:cNvGraphicFramePr/>
          <p:nvPr/>
        </p:nvGraphicFramePr>
        <p:xfrm>
          <a:off x="-1009662" y="1377575"/>
          <a:ext cx="3000000" cy="3000000"/>
        </p:xfrm>
        <a:graphic>
          <a:graphicData uri="http://schemas.openxmlformats.org/drawingml/2006/table">
            <a:tbl>
              <a:tblPr>
                <a:noFill/>
                <a:tableStyleId>{5E5805B4-36CC-4D81-8B3F-77F1B6679D99}</a:tableStyleId>
              </a:tblPr>
              <a:tblGrid>
                <a:gridCol w="5448300"/>
                <a:gridCol w="1905000"/>
                <a:gridCol w="1905000"/>
                <a:gridCol w="1905000"/>
              </a:tblGrid>
              <a:tr h="266700">
                <a:tc gridSpan="4">
                  <a:txBody>
                    <a:bodyPr/>
                    <a:lstStyle/>
                    <a:p>
                      <a:pPr indent="0" lvl="0" marL="0" rtl="0" algn="ctr">
                        <a:spcBef>
                          <a:spcPts val="0"/>
                        </a:spcBef>
                        <a:spcAft>
                          <a:spcPts val="0"/>
                        </a:spcAft>
                        <a:buNone/>
                      </a:pPr>
                      <a:r>
                        <a:rPr b="1" lang="en-GB"/>
                        <a:t>Categorical vs Continuous Analysis - Post Hoc Analysis</a:t>
                      </a:r>
                      <a:endParaRPr b="1"/>
                    </a:p>
                  </a:txBody>
                  <a:tcPr marT="91425" marB="91425" marR="91425" marL="91425"/>
                </a:tc>
                <a:tc hMerge="1"/>
                <a:tc hMerge="1"/>
                <a:tc hMerge="1"/>
              </a:tr>
            </a:tbl>
          </a:graphicData>
        </a:graphic>
      </p:graphicFrame>
      <p:sp>
        <p:nvSpPr>
          <p:cNvPr id="223" name="Google Shape;223;p37"/>
          <p:cNvSpPr txBox="1"/>
          <p:nvPr/>
        </p:nvSpPr>
        <p:spPr>
          <a:xfrm>
            <a:off x="679975" y="1851250"/>
            <a:ext cx="7784100" cy="28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AIM: To do Post Hoc Analysis using Pairwise Tukey HSD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Results: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Statistically all the combinations of Forest_Cover_Type_designation are acting as distinct distributions w.r.t each other for Elevation, Slope,  Hillshade_3pm, Hillshade_9am &amp; Hillshade_Noon making them a very good predictor for our analysis.</a:t>
            </a:r>
            <a:br>
              <a:rPr lang="en-GB"/>
            </a:br>
            <a:endParaRPr/>
          </a:p>
          <a:p>
            <a:pPr indent="-317500" lvl="0" marL="457200" rtl="0" algn="l">
              <a:spcBef>
                <a:spcPts val="0"/>
              </a:spcBef>
              <a:spcAft>
                <a:spcPts val="0"/>
              </a:spcAft>
              <a:buSzPts val="1400"/>
              <a:buChar char="-"/>
            </a:pPr>
            <a:r>
              <a:rPr lang="en-GB"/>
              <a:t>Statistically all the combinations except 2-7, 4-5 of</a:t>
            </a:r>
            <a:r>
              <a:rPr lang="en-GB"/>
              <a:t> </a:t>
            </a:r>
            <a:r>
              <a:rPr lang="en-GB"/>
              <a:t>Forest_Cover_Type_designation are acting as distinct distributions w.r.t each other for Aspect , 1-4, 2-6 for Vertical_Distance_To_Hydrology, 3-5 for Horizontal_Distance_To_Hydrology, 3-4 for Horizontal_Distance_To_Roadways, 3-4 for Horizontal_Distance_To_Fire_Points.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solidFill>
                  <a:srgbClr val="000000"/>
                </a:solidFill>
              </a:rPr>
              <a:t>After Applying evaluating Variance Inflation Factor to our Dataset, we found that the following features were having VIF more than threshold as 5.</a:t>
            </a:r>
            <a:endParaRPr sz="1600">
              <a:solidFill>
                <a:srgbClr val="000000"/>
              </a:solidFill>
            </a:endParaRPr>
          </a:p>
          <a:p>
            <a:pPr indent="-330200" lvl="0" marL="457200" rtl="0" algn="l">
              <a:spcBef>
                <a:spcPts val="1600"/>
              </a:spcBef>
              <a:spcAft>
                <a:spcPts val="0"/>
              </a:spcAft>
              <a:buClr>
                <a:srgbClr val="000000"/>
              </a:buClr>
              <a:buSzPts val="1600"/>
              <a:buChar char="-"/>
            </a:pPr>
            <a:r>
              <a:rPr lang="en-GB" sz="1600">
                <a:solidFill>
                  <a:srgbClr val="000000"/>
                </a:solidFill>
              </a:rPr>
              <a:t>'Hillshade_Noon' </a:t>
            </a:r>
            <a:endParaRPr sz="1600">
              <a:solidFill>
                <a:srgbClr val="000000"/>
              </a:solidFill>
            </a:endParaRPr>
          </a:p>
          <a:p>
            <a:pPr indent="-330200" lvl="0" marL="457200" rtl="0" algn="l">
              <a:spcBef>
                <a:spcPts val="0"/>
              </a:spcBef>
              <a:spcAft>
                <a:spcPts val="0"/>
              </a:spcAft>
              <a:buClr>
                <a:srgbClr val="000000"/>
              </a:buClr>
              <a:buSzPts val="1600"/>
              <a:buChar char="-"/>
            </a:pPr>
            <a:r>
              <a:rPr lang="en-GB" sz="1600">
                <a:solidFill>
                  <a:srgbClr val="000000"/>
                </a:solidFill>
              </a:rPr>
              <a:t>'Elevation' </a:t>
            </a:r>
            <a:endParaRPr sz="1600">
              <a:solidFill>
                <a:srgbClr val="000000"/>
              </a:solidFill>
            </a:endParaRPr>
          </a:p>
          <a:p>
            <a:pPr indent="-330200" lvl="0" marL="457200" rtl="0" algn="l">
              <a:spcBef>
                <a:spcPts val="0"/>
              </a:spcBef>
              <a:spcAft>
                <a:spcPts val="0"/>
              </a:spcAft>
              <a:buClr>
                <a:srgbClr val="000000"/>
              </a:buClr>
              <a:buSzPts val="1600"/>
              <a:buChar char="-"/>
            </a:pPr>
            <a:r>
              <a:rPr lang="en-GB" sz="1600">
                <a:solidFill>
                  <a:srgbClr val="000000"/>
                </a:solidFill>
              </a:rPr>
              <a:t>'Hillshade_9am'</a:t>
            </a:r>
            <a:endParaRPr sz="1600">
              <a:solidFill>
                <a:srgbClr val="000000"/>
              </a:solidFill>
            </a:endParaRPr>
          </a:p>
          <a:p>
            <a:pPr indent="-330200" lvl="0" marL="457200" rtl="0" algn="l">
              <a:spcBef>
                <a:spcPts val="0"/>
              </a:spcBef>
              <a:spcAft>
                <a:spcPts val="0"/>
              </a:spcAft>
              <a:buClr>
                <a:srgbClr val="000000"/>
              </a:buClr>
              <a:buSzPts val="1600"/>
              <a:buChar char="-"/>
            </a:pPr>
            <a:r>
              <a:rPr lang="en-GB" sz="1600">
                <a:solidFill>
                  <a:srgbClr val="000000"/>
                </a:solidFill>
              </a:rPr>
              <a:t>'Hillshade_3pm'</a:t>
            </a:r>
            <a:endParaRPr sz="1600">
              <a:solidFill>
                <a:srgbClr val="000000"/>
              </a:solidFill>
            </a:endParaRPr>
          </a:p>
          <a:p>
            <a:pPr indent="-330200" lvl="0" marL="457200" rtl="0" algn="l">
              <a:spcBef>
                <a:spcPts val="0"/>
              </a:spcBef>
              <a:spcAft>
                <a:spcPts val="0"/>
              </a:spcAft>
              <a:buClr>
                <a:srgbClr val="000000"/>
              </a:buClr>
              <a:buSzPts val="1600"/>
              <a:buChar char="-"/>
            </a:pPr>
            <a:r>
              <a:rPr lang="en-GB" sz="1600">
                <a:solidFill>
                  <a:srgbClr val="000000"/>
                </a:solidFill>
              </a:rPr>
              <a:t>‘Slope’</a:t>
            </a:r>
            <a:endParaRPr sz="1600">
              <a:solidFill>
                <a:srgbClr val="000000"/>
              </a:solidFill>
            </a:endParaRPr>
          </a:p>
        </p:txBody>
      </p:sp>
      <p:sp>
        <p:nvSpPr>
          <p:cNvPr id="229" name="Google Shape;22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Checking Multicollinearity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a:t>
            </a:r>
            <a:endParaRPr/>
          </a:p>
        </p:txBody>
      </p:sp>
      <p:sp>
        <p:nvSpPr>
          <p:cNvPr id="235" name="Google Shape;23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000000"/>
                </a:solidFill>
              </a:rPr>
              <a:t>- According to our Exploratory Data Analysis, Elevation is definitely a good predictor of Forest Cover Types. So, even though Variance Inflation Factor shows that we should drop it but we will not be dropping it on the basis of Domain knowledge and our EDA as mentioned in the Description of UCI Repository</a:t>
            </a:r>
            <a:endParaRPr sz="1400">
              <a:solidFill>
                <a:srgbClr val="000000"/>
              </a:solidFill>
            </a:endParaRPr>
          </a:p>
          <a:p>
            <a:pPr indent="0" lvl="0" marL="0" rtl="0" algn="l">
              <a:lnSpc>
                <a:spcPct val="100000"/>
              </a:lnSpc>
              <a:spcBef>
                <a:spcPts val="1600"/>
              </a:spcBef>
              <a:spcAft>
                <a:spcPts val="0"/>
              </a:spcAft>
              <a:buNone/>
            </a:pPr>
            <a:r>
              <a:rPr lang="en-GB" sz="1400">
                <a:solidFill>
                  <a:srgbClr val="000000"/>
                </a:solidFill>
              </a:rPr>
              <a:t>- As far as Hillshade Indexes are concerned, there was definitely a very high correlation among those 3 independent variables in the heatmap also and they are also multicollinear in nature. Therefore, we will be reducing them down to one variable which can be either a combination(of two) of their products or there means.</a:t>
            </a:r>
            <a:endParaRPr sz="1400">
              <a:solidFill>
                <a:srgbClr val="000000"/>
              </a:solidFill>
            </a:endParaRPr>
          </a:p>
          <a:p>
            <a:pPr indent="0" lvl="0" marL="0" rtl="0" algn="l">
              <a:lnSpc>
                <a:spcPct val="100000"/>
              </a:lnSpc>
              <a:spcBef>
                <a:spcPts val="1600"/>
              </a:spcBef>
              <a:spcAft>
                <a:spcPts val="1600"/>
              </a:spcAft>
              <a:buNone/>
            </a:pPr>
            <a:r>
              <a:rPr lang="en-GB" sz="1400">
                <a:solidFill>
                  <a:srgbClr val="000000"/>
                </a:solidFill>
              </a:rPr>
              <a:t>- As far as Slope is concerned it is a very good predictor as well but since it is showing multicollinearity that's probably because slope and aspect are both in degrees. Therefore, there might be some interaction among the two variables. So, we will take a cosine of the slope on the basis of domain knowledge.</a:t>
            </a:r>
            <a:endParaRPr sz="14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1612800"/>
            <a:ext cx="85206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INITIAL APPROACH</a:t>
            </a:r>
            <a:endParaRPr sz="6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 Model</a:t>
            </a:r>
            <a:endParaRPr/>
          </a:p>
        </p:txBody>
      </p:sp>
      <p:sp>
        <p:nvSpPr>
          <p:cNvPr id="246" name="Google Shape;246;p41"/>
          <p:cNvSpPr txBox="1"/>
          <p:nvPr/>
        </p:nvSpPr>
        <p:spPr>
          <a:xfrm>
            <a:off x="5175125" y="1106700"/>
            <a:ext cx="3456900" cy="3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highlight>
                  <a:srgbClr val="FFFFFF"/>
                </a:highlight>
              </a:rPr>
              <a:t>             precision    recall  f1-score   support</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rPr lang="en-GB" sz="1050">
                <a:highlight>
                  <a:srgbClr val="FFFFFF"/>
                </a:highlight>
              </a:rPr>
              <a:t>           1       0.68      0.71      0.69     42333</a:t>
            </a:r>
            <a:endParaRPr sz="1050">
              <a:highlight>
                <a:srgbClr val="FFFFFF"/>
              </a:highlight>
            </a:endParaRPr>
          </a:p>
          <a:p>
            <a:pPr indent="0" lvl="0" marL="0" rtl="0" algn="l">
              <a:spcBef>
                <a:spcPts val="0"/>
              </a:spcBef>
              <a:spcAft>
                <a:spcPts val="0"/>
              </a:spcAft>
              <a:buNone/>
            </a:pPr>
            <a:r>
              <a:rPr lang="en-GB" sz="1050">
                <a:highlight>
                  <a:srgbClr val="FFFFFF"/>
                </a:highlight>
              </a:rPr>
              <a:t>           2       0.74      0.77      0.76     56732</a:t>
            </a:r>
            <a:endParaRPr sz="1050">
              <a:highlight>
                <a:srgbClr val="FFFFFF"/>
              </a:highlight>
            </a:endParaRPr>
          </a:p>
          <a:p>
            <a:pPr indent="0" lvl="0" marL="0" rtl="0" algn="l">
              <a:spcBef>
                <a:spcPts val="0"/>
              </a:spcBef>
              <a:spcAft>
                <a:spcPts val="0"/>
              </a:spcAft>
              <a:buNone/>
            </a:pPr>
            <a:r>
              <a:rPr lang="en-GB" sz="1050">
                <a:highlight>
                  <a:srgbClr val="FFFFFF"/>
                </a:highlight>
              </a:rPr>
              <a:t>           3       0.70      0.77      0.73      7058</a:t>
            </a:r>
            <a:endParaRPr sz="1050">
              <a:highlight>
                <a:srgbClr val="FFFFFF"/>
              </a:highlight>
            </a:endParaRPr>
          </a:p>
          <a:p>
            <a:pPr indent="0" lvl="0" marL="0" rtl="0" algn="l">
              <a:spcBef>
                <a:spcPts val="0"/>
              </a:spcBef>
              <a:spcAft>
                <a:spcPts val="0"/>
              </a:spcAft>
              <a:buNone/>
            </a:pPr>
            <a:r>
              <a:rPr lang="en-GB" sz="1050">
                <a:highlight>
                  <a:srgbClr val="FFFFFF"/>
                </a:highlight>
              </a:rPr>
              <a:t>           4       0.57      0.62      0.59       595</a:t>
            </a:r>
            <a:endParaRPr sz="1050">
              <a:highlight>
                <a:srgbClr val="FFFFFF"/>
              </a:highlight>
            </a:endParaRPr>
          </a:p>
          <a:p>
            <a:pPr indent="0" lvl="0" marL="0" rtl="0" algn="l">
              <a:spcBef>
                <a:spcPts val="0"/>
              </a:spcBef>
              <a:spcAft>
                <a:spcPts val="0"/>
              </a:spcAft>
              <a:buNone/>
            </a:pPr>
            <a:r>
              <a:rPr lang="en-GB" sz="1050">
                <a:highlight>
                  <a:srgbClr val="FFFFFF"/>
                </a:highlight>
              </a:rPr>
              <a:t>           5       0.48      0.20      0.29      1875</a:t>
            </a:r>
            <a:endParaRPr sz="1050">
              <a:highlight>
                <a:srgbClr val="FFFFFF"/>
              </a:highlight>
            </a:endParaRPr>
          </a:p>
          <a:p>
            <a:pPr indent="0" lvl="0" marL="0" rtl="0" algn="l">
              <a:spcBef>
                <a:spcPts val="0"/>
              </a:spcBef>
              <a:spcAft>
                <a:spcPts val="0"/>
              </a:spcAft>
              <a:buNone/>
            </a:pPr>
            <a:r>
              <a:rPr lang="en-GB" sz="1050">
                <a:highlight>
                  <a:srgbClr val="FFFFFF"/>
                </a:highlight>
              </a:rPr>
              <a:t>           6       0.56      0.21      0.30      3503</a:t>
            </a:r>
            <a:endParaRPr sz="1050">
              <a:highlight>
                <a:srgbClr val="FFFFFF"/>
              </a:highlight>
            </a:endParaRPr>
          </a:p>
          <a:p>
            <a:pPr indent="0" lvl="0" marL="0" rtl="0" algn="l">
              <a:spcBef>
                <a:spcPts val="0"/>
              </a:spcBef>
              <a:spcAft>
                <a:spcPts val="0"/>
              </a:spcAft>
              <a:buNone/>
            </a:pPr>
            <a:r>
              <a:rPr lang="en-GB" sz="1050">
                <a:highlight>
                  <a:srgbClr val="FFFFFF"/>
                </a:highlight>
              </a:rPr>
              <a:t>           7       0.76      0.38      0.51      4107</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rPr lang="en-GB" sz="1050">
                <a:highlight>
                  <a:srgbClr val="FFFFFF"/>
                </a:highlight>
              </a:rPr>
              <a:t>    accuracy                           	   0.71    116203</a:t>
            </a:r>
            <a:endParaRPr sz="1050">
              <a:highlight>
                <a:srgbClr val="FFFFFF"/>
              </a:highlight>
            </a:endParaRPr>
          </a:p>
          <a:p>
            <a:pPr indent="0" lvl="0" marL="0" rtl="0" algn="l">
              <a:spcBef>
                <a:spcPts val="0"/>
              </a:spcBef>
              <a:spcAft>
                <a:spcPts val="0"/>
              </a:spcAft>
              <a:buNone/>
            </a:pPr>
            <a:r>
              <a:rPr lang="en-GB" sz="1050">
                <a:highlight>
                  <a:srgbClr val="FFFFFF"/>
                </a:highlight>
              </a:rPr>
              <a:t>   macro avg       0.64      0.52      0.55    116203</a:t>
            </a:r>
            <a:endParaRPr sz="1050">
              <a:highlight>
                <a:srgbClr val="FFFFFF"/>
              </a:highlight>
            </a:endParaRPr>
          </a:p>
          <a:p>
            <a:pPr indent="0" lvl="0" marL="0" rtl="0" algn="l">
              <a:lnSpc>
                <a:spcPct val="115000"/>
              </a:lnSpc>
              <a:spcBef>
                <a:spcPts val="0"/>
              </a:spcBef>
              <a:spcAft>
                <a:spcPts val="0"/>
              </a:spcAft>
              <a:buNone/>
            </a:pPr>
            <a:r>
              <a:rPr lang="en-GB" sz="1050">
                <a:highlight>
                  <a:srgbClr val="FFFFFF"/>
                </a:highlight>
              </a:rPr>
              <a:t>weighted avg       0.71      0.71     0.70    116203</a:t>
            </a:r>
            <a:endParaRPr sz="1050">
              <a:highlight>
                <a:srgbClr val="FFFFFF"/>
              </a:highlight>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b="1" lang="en-GB">
                <a:latin typeface="Proxima Nova"/>
                <a:ea typeface="Proxima Nova"/>
                <a:cs typeface="Proxima Nova"/>
                <a:sym typeface="Proxima Nova"/>
              </a:rPr>
              <a:t>Classification Report</a:t>
            </a:r>
            <a:endParaRPr b="1">
              <a:latin typeface="Proxima Nova"/>
              <a:ea typeface="Proxima Nova"/>
              <a:cs typeface="Proxima Nova"/>
              <a:sym typeface="Proxima Nova"/>
            </a:endParaRPr>
          </a:p>
          <a:p>
            <a:pPr indent="0" lvl="0" marL="0" rtl="0" algn="l">
              <a:spcBef>
                <a:spcPts val="0"/>
              </a:spcBef>
              <a:spcAft>
                <a:spcPts val="0"/>
              </a:spcAft>
              <a:buNone/>
            </a:pPr>
            <a:r>
              <a:t/>
            </a:r>
            <a:endParaRPr b="1">
              <a:latin typeface="Proxima Nova"/>
              <a:ea typeface="Proxima Nova"/>
              <a:cs typeface="Proxima Nova"/>
              <a:sym typeface="Proxima Nova"/>
            </a:endParaRPr>
          </a:p>
          <a:p>
            <a:pPr indent="0" lvl="0" marL="0" rtl="0" algn="l">
              <a:spcBef>
                <a:spcPts val="0"/>
              </a:spcBef>
              <a:spcAft>
                <a:spcPts val="0"/>
              </a:spcAft>
              <a:buNone/>
            </a:pPr>
            <a:r>
              <a:rPr b="1" lang="en-GB" sz="1200">
                <a:latin typeface="Proxima Nova"/>
                <a:ea typeface="Proxima Nova"/>
                <a:cs typeface="Proxima Nova"/>
                <a:sym typeface="Proxima Nova"/>
              </a:rPr>
              <a:t>Cohen Kappa Score:</a:t>
            </a:r>
            <a:r>
              <a:rPr lang="en-GB" sz="1200">
                <a:latin typeface="Proxima Nova"/>
                <a:ea typeface="Proxima Nova"/>
                <a:cs typeface="Proxima Nova"/>
                <a:sym typeface="Proxima Nova"/>
              </a:rPr>
              <a:t> 0.42</a:t>
            </a:r>
            <a:endParaRPr sz="1200">
              <a:latin typeface="Proxima Nova"/>
              <a:ea typeface="Proxima Nova"/>
              <a:cs typeface="Proxima Nova"/>
              <a:sym typeface="Proxima Nova"/>
            </a:endParaRPr>
          </a:p>
        </p:txBody>
      </p:sp>
      <p:sp>
        <p:nvSpPr>
          <p:cNvPr id="247" name="Google Shape;247;p41"/>
          <p:cNvSpPr txBox="1"/>
          <p:nvPr/>
        </p:nvSpPr>
        <p:spPr>
          <a:xfrm>
            <a:off x="715850" y="136067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100"/>
              <a:t>We m</a:t>
            </a:r>
            <a:r>
              <a:rPr lang="en-GB" sz="1100"/>
              <a:t>ade a Decision Tree Forest model on the entire data to see its overall behaviour and check entropy.</a:t>
            </a:r>
            <a:endParaRPr sz="1100"/>
          </a:p>
          <a:p>
            <a:pPr indent="0" lvl="0" marL="0" rtl="0" algn="l">
              <a:lnSpc>
                <a:spcPct val="115000"/>
              </a:lnSpc>
              <a:spcBef>
                <a:spcPts val="1000"/>
              </a:spcBef>
              <a:spcAft>
                <a:spcPts val="0"/>
              </a:spcAft>
              <a:buNone/>
            </a:pPr>
            <a:r>
              <a:rPr lang="en-GB" sz="1100"/>
              <a:t>While the accuracy of this simple Decision Tree was high, it had very low recall and precision as expected because of the class imbalance.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510450" y="33338"/>
            <a:ext cx="8123100" cy="5076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1370250"/>
            <a:ext cx="8520600" cy="24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EVALUATING BEST TRANSFORMATION TECHNIQUE</a:t>
            </a:r>
            <a:endParaRPr sz="6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aphicFrame>
        <p:nvGraphicFramePr>
          <p:cNvPr id="257" name="Google Shape;257;p43"/>
          <p:cNvGraphicFramePr/>
          <p:nvPr/>
        </p:nvGraphicFramePr>
        <p:xfrm>
          <a:off x="656025" y="197415"/>
          <a:ext cx="3000000" cy="3000000"/>
        </p:xfrm>
        <a:graphic>
          <a:graphicData uri="http://schemas.openxmlformats.org/drawingml/2006/table">
            <a:tbl>
              <a:tblPr>
                <a:noFill/>
                <a:tableStyleId>{5E5805B4-36CC-4D81-8B3F-77F1B6679D99}</a:tableStyleId>
              </a:tblPr>
              <a:tblGrid>
                <a:gridCol w="747975"/>
                <a:gridCol w="531275"/>
                <a:gridCol w="614200"/>
                <a:gridCol w="723050"/>
                <a:gridCol w="832125"/>
                <a:gridCol w="783600"/>
                <a:gridCol w="795075"/>
                <a:gridCol w="662500"/>
                <a:gridCol w="699325"/>
                <a:gridCol w="653500"/>
                <a:gridCol w="789300"/>
              </a:tblGrid>
              <a:tr h="761525">
                <a:tc rowSpan="3">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Transformations</a:t>
                      </a:r>
                      <a:r>
                        <a:rPr b="1" lang="en-GB" sz="600">
                          <a:latin typeface="Calibri"/>
                          <a:ea typeface="Calibri"/>
                          <a:cs typeface="Calibri"/>
                          <a:sym typeface="Calibri"/>
                        </a:rPr>
                        <a:t> v/s</a:t>
                      </a:r>
                      <a:endParaRPr b="1" sz="600">
                        <a:latin typeface="Calibri"/>
                        <a:ea typeface="Calibri"/>
                        <a:cs typeface="Calibri"/>
                        <a:sym typeface="Calibri"/>
                      </a:endParaRPr>
                    </a:p>
                    <a:p>
                      <a:pPr indent="0" lvl="0" marL="0" rtl="0" algn="ctr">
                        <a:lnSpc>
                          <a:spcPct val="115000"/>
                        </a:lnSpc>
                        <a:spcBef>
                          <a:spcPts val="0"/>
                        </a:spcBef>
                        <a:spcAft>
                          <a:spcPts val="0"/>
                        </a:spcAft>
                        <a:buNone/>
                      </a:pPr>
                      <a:r>
                        <a:rPr b="1" lang="en-GB" sz="600">
                          <a:latin typeface="Calibri"/>
                          <a:ea typeface="Calibri"/>
                          <a:cs typeface="Calibri"/>
                          <a:sym typeface="Calibri"/>
                        </a:rPr>
                        <a:t>Model Errors</a:t>
                      </a:r>
                      <a:endParaRPr b="1" sz="6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Decision Tree</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Bagged Decision Tree</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Random Forest</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Boosted Decision Tree</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Bagged RG Decision Tree</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424925">
                <a:tc vMerge="1"/>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Bias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Variance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Bias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Variance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Bias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Variance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Bias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Variance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Bias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Variance Error</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575">
                <a:tc vMerge="1"/>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17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MinMax Scaler + Stratified K-Fold CV</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0.055853</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0.000831</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0.034807</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0.000771</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0.05536</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0.000898</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0.055933</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0.000684</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0.270055</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0.001804</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4717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Standard Scaler + Stratified K-Fold CV</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0.055842</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0.0009</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0.034848</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0.000809</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0.055424</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0.000891</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0.055842</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0.000733</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0.270055</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0.001808</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4717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MinMax Scaler + K-Fold CV</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0.056133</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0.000355</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0.035337</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0.000444</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0.05493</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0.000278</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0.056259</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0.000355</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0.270154</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0.002018</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4717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Standard Scaler + K-Fold CV</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0.056164</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0.000427</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0.035311</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0.000356</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0.054925</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0.000301</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0.056297</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0.000444</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0.270158</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0.002018</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4717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Power Transformer + K-Fold CV</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0.056149</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0.000383</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0.035306</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0.000406</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0.054835</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0.000383</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0.056278</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0.000488</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0.270154</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0.002017</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56657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Power Transformer + Stratified K-Fold CV</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0.055844</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0.000933</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0.034793</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0.000777</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0.055415</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0.000893</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solidFill>
                            <a:srgbClr val="006100"/>
                          </a:solidFill>
                          <a:latin typeface="Calibri"/>
                          <a:ea typeface="Calibri"/>
                          <a:cs typeface="Calibri"/>
                          <a:sym typeface="Calibri"/>
                        </a:rPr>
                        <a:t>0.055865</a:t>
                      </a:r>
                      <a:endParaRPr sz="8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0.000736</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0.270058</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0.001807</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4717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MinMax Scaler + Stratified K-Fold CV</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0.055853</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0.000831</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0.034807</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0.000771</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0.05536</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0.000898</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0.055933</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0.000684</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0.270055</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latin typeface="Calibri"/>
                          <a:ea typeface="Calibri"/>
                          <a:cs typeface="Calibri"/>
                          <a:sym typeface="Calibri"/>
                        </a:rPr>
                        <a:t>0.001804</a:t>
                      </a:r>
                      <a:endParaRPr sz="8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nvSpPr>
        <p:spPr>
          <a:xfrm>
            <a:off x="590250" y="4060375"/>
            <a:ext cx="78522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Stratification is the process of rearranging the data as to ensure each fold is a good representative of the whole.</a:t>
            </a:r>
            <a:endParaRPr sz="1200"/>
          </a:p>
          <a:p>
            <a:pPr indent="0" lvl="0" marL="0" rtl="0" algn="l">
              <a:spcBef>
                <a:spcPts val="0"/>
              </a:spcBef>
              <a:spcAft>
                <a:spcPts val="0"/>
              </a:spcAft>
              <a:buNone/>
            </a:pPr>
            <a:r>
              <a:rPr lang="en-GB" sz="1200"/>
              <a:t>MinMaxScaler helps to transform the data set such that all the feature come in the range of [0, 1]. However, this scaling compress all inliers in the narrow range [0, 0.005]. Since, the data has a lot of axis parallel patterns. Thereby, compressing them in the range of [0, 0.005] will not affect our predictions.</a:t>
            </a:r>
            <a:endParaRPr sz="1200"/>
          </a:p>
        </p:txBody>
      </p:sp>
      <p:sp>
        <p:nvSpPr>
          <p:cNvPr id="263" name="Google Shape;26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Combination for Sensitivity Analysis</a:t>
            </a:r>
            <a:endParaRPr/>
          </a:p>
        </p:txBody>
      </p:sp>
      <p:pic>
        <p:nvPicPr>
          <p:cNvPr id="264" name="Google Shape;264;p44"/>
          <p:cNvPicPr preferRelativeResize="0"/>
          <p:nvPr/>
        </p:nvPicPr>
        <p:blipFill>
          <a:blip r:embed="rId3">
            <a:alphaModFix/>
          </a:blip>
          <a:stretch>
            <a:fillRect/>
          </a:stretch>
        </p:blipFill>
        <p:spPr>
          <a:xfrm>
            <a:off x="5333275" y="1988525"/>
            <a:ext cx="2868125" cy="1192925"/>
          </a:xfrm>
          <a:prstGeom prst="rect">
            <a:avLst/>
          </a:prstGeom>
          <a:noFill/>
          <a:ln>
            <a:noFill/>
          </a:ln>
        </p:spPr>
      </p:pic>
      <p:pic>
        <p:nvPicPr>
          <p:cNvPr id="265" name="Google Shape;265;p44"/>
          <p:cNvPicPr preferRelativeResize="0"/>
          <p:nvPr/>
        </p:nvPicPr>
        <p:blipFill>
          <a:blip r:embed="rId4">
            <a:alphaModFix/>
          </a:blip>
          <a:stretch>
            <a:fillRect/>
          </a:stretch>
        </p:blipFill>
        <p:spPr>
          <a:xfrm>
            <a:off x="754800" y="1109625"/>
            <a:ext cx="3934325" cy="2950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nvSpPr>
        <p:spPr>
          <a:xfrm>
            <a:off x="304788" y="4290525"/>
            <a:ext cx="85344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Proxima Nova"/>
                <a:ea typeface="Proxima Nova"/>
                <a:cs typeface="Proxima Nova"/>
                <a:sym typeface="Proxima Nova"/>
              </a:rPr>
              <a:t>Note:</a:t>
            </a:r>
            <a:r>
              <a:rPr lang="en-GB">
                <a:latin typeface="Proxima Nova"/>
                <a:ea typeface="Proxima Nova"/>
                <a:cs typeface="Proxima Nova"/>
                <a:sym typeface="Proxima Nova"/>
              </a:rPr>
              <a:t> Bias Error is the complement of average </a:t>
            </a:r>
            <a:r>
              <a:rPr lang="en-GB">
                <a:latin typeface="Proxima Nova"/>
                <a:ea typeface="Proxima Nova"/>
                <a:cs typeface="Proxima Nova"/>
                <a:sym typeface="Proxima Nova"/>
              </a:rPr>
              <a:t>precision </a:t>
            </a:r>
            <a:r>
              <a:rPr lang="en-GB">
                <a:latin typeface="Proxima Nova"/>
                <a:ea typeface="Proxima Nova"/>
                <a:cs typeface="Proxima Nova"/>
                <a:sym typeface="Proxima Nova"/>
              </a:rPr>
              <a:t>scores (weighted) and the variance error is the spread of </a:t>
            </a:r>
            <a:r>
              <a:rPr lang="en-GB">
                <a:latin typeface="Proxima Nova"/>
                <a:ea typeface="Proxima Nova"/>
                <a:cs typeface="Proxima Nova"/>
                <a:sym typeface="Proxima Nova"/>
              </a:rPr>
              <a:t>precision scores (weighted) for our models.</a:t>
            </a:r>
            <a:endParaRPr>
              <a:latin typeface="Proxima Nova"/>
              <a:ea typeface="Proxima Nova"/>
              <a:cs typeface="Proxima Nova"/>
              <a:sym typeface="Proxima Nova"/>
            </a:endParaRPr>
          </a:p>
        </p:txBody>
      </p:sp>
      <p:sp>
        <p:nvSpPr>
          <p:cNvPr id="271" name="Google Shape;271;p45"/>
          <p:cNvSpPr txBox="1"/>
          <p:nvPr>
            <p:ph type="title"/>
          </p:nvPr>
        </p:nvSpPr>
        <p:spPr>
          <a:xfrm>
            <a:off x="311700" y="153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Sensitivity Analysis</a:t>
            </a:r>
            <a:endParaRPr/>
          </a:p>
        </p:txBody>
      </p:sp>
      <p:graphicFrame>
        <p:nvGraphicFramePr>
          <p:cNvPr id="272" name="Google Shape;272;p45"/>
          <p:cNvGraphicFramePr/>
          <p:nvPr/>
        </p:nvGraphicFramePr>
        <p:xfrm>
          <a:off x="457350" y="726065"/>
          <a:ext cx="3000000" cy="3000000"/>
        </p:xfrm>
        <a:graphic>
          <a:graphicData uri="http://schemas.openxmlformats.org/drawingml/2006/table">
            <a:tbl>
              <a:tblPr>
                <a:noFill/>
                <a:tableStyleId>{5E5805B4-36CC-4D81-8B3F-77F1B6679D99}</a:tableStyleId>
              </a:tblPr>
              <a:tblGrid>
                <a:gridCol w="1016325"/>
                <a:gridCol w="945150"/>
                <a:gridCol w="760325"/>
                <a:gridCol w="653100"/>
                <a:gridCol w="671250"/>
                <a:gridCol w="673825"/>
                <a:gridCol w="674600"/>
                <a:gridCol w="620800"/>
                <a:gridCol w="733825"/>
                <a:gridCol w="651025"/>
                <a:gridCol w="829075"/>
              </a:tblGrid>
              <a:tr h="376425">
                <a:tc rowSpan="3">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FE Attempts v/s Model Errors</a:t>
                      </a:r>
                      <a:endParaRPr b="1" sz="6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Decision Tree</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Bagged Decision Tree</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Random Forest</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Boosted Decision Tree</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Bagged RG Decision Tree</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491075">
                <a:tc vMerge="1"/>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Bias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Variance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Bias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Variance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Bias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Variance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Bias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Variance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Bias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alibri"/>
                          <a:ea typeface="Calibri"/>
                          <a:cs typeface="Calibri"/>
                          <a:sym typeface="Calibri"/>
                        </a:rPr>
                        <a:t>Variance Error</a:t>
                      </a:r>
                      <a:endParaRPr b="1"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975">
                <a:tc vMerge="1"/>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642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After Dropping Soil Types Feature</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0.066128</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0.001076</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0.04003</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0.000855</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0.056923</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0.000913</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0.066296</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0.001069</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0.275507</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0.003302</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642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After FE of Hillshade mean</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0.054947</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0.000657</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0.034846</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0.000783</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0.047496</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0.00131</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0.054944</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0.000625</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0.268914</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0.001695</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r h="37642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After FE of Cos of Slope</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0.055971</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0.000279</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0.032098</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0.000913</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0.053805</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0.055959</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0.053192</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0.270055</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0.001804</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642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After FE Sum &amp; Difference of Distances</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0.048045</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0.000202</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0.029836</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0.000625</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0.034292</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0.000493</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0.048137</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0.000202</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0.265526</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0.002274</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642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After Multipli of Hillshade Index</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0.057205</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0.000398</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0.035922</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0.000659</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0.057181</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0.001112</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0.057181</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0.000646</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0.268643</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0.003075</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6425">
                <a:tc>
                  <a:txBody>
                    <a:bodyPr/>
                    <a:lstStyle/>
                    <a:p>
                      <a:pPr indent="0" lvl="0" marL="0" rtl="0" algn="ctr">
                        <a:lnSpc>
                          <a:spcPct val="115000"/>
                        </a:lnSpc>
                        <a:spcBef>
                          <a:spcPts val="0"/>
                        </a:spcBef>
                        <a:spcAft>
                          <a:spcPts val="0"/>
                        </a:spcAft>
                        <a:buNone/>
                      </a:pPr>
                      <a:r>
                        <a:rPr b="1" lang="en-GB" sz="600">
                          <a:latin typeface="Calibri"/>
                          <a:ea typeface="Calibri"/>
                          <a:cs typeface="Calibri"/>
                          <a:sym typeface="Calibri"/>
                        </a:rPr>
                        <a:t>After Binning Soil Types + Soil Families</a:t>
                      </a:r>
                      <a:endParaRPr b="1" sz="6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0.057369</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0.036171</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0.036171</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0.000565</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0.044273</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0.000933</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0.057116</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latin typeface="Calibri"/>
                          <a:ea typeface="Calibri"/>
                          <a:cs typeface="Calibri"/>
                          <a:sym typeface="Calibri"/>
                        </a:rPr>
                        <a:t>0.000916</a:t>
                      </a:r>
                      <a:endParaRPr sz="10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0.263831</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c>
                  <a:txBody>
                    <a:bodyPr/>
                    <a:lstStyle/>
                    <a:p>
                      <a:pPr indent="0" lvl="0" marL="0" rtl="0" algn="ctr">
                        <a:lnSpc>
                          <a:spcPct val="115000"/>
                        </a:lnSpc>
                        <a:spcBef>
                          <a:spcPts val="0"/>
                        </a:spcBef>
                        <a:spcAft>
                          <a:spcPts val="0"/>
                        </a:spcAft>
                        <a:buNone/>
                      </a:pPr>
                      <a:r>
                        <a:rPr lang="en-GB" sz="1000">
                          <a:solidFill>
                            <a:srgbClr val="006100"/>
                          </a:solidFill>
                          <a:latin typeface="Calibri"/>
                          <a:ea typeface="Calibri"/>
                          <a:cs typeface="Calibri"/>
                          <a:sym typeface="Calibri"/>
                        </a:rPr>
                        <a:t>0.001377</a:t>
                      </a:r>
                      <a:endParaRPr sz="1000">
                        <a:solidFill>
                          <a:srgbClr val="006100"/>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FCE"/>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nvSpPr>
        <p:spPr>
          <a:xfrm>
            <a:off x="679950" y="1226688"/>
            <a:ext cx="7784100" cy="28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AIM: To understand which model best reduces the sensitivity towards unknown test data in terms of predictions is giving best result.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Results: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Here we get a reasonable precision scores(weighted) with the Sums and Differences with various combinations of Horizontal Distances.</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Since we had decided to focus on precision scores (weighted) for our model evaluation, Stratified K-fold with MinMax Scaling and Bagged Decision Tree Model with max depth as 7 and n_estimators as 10 is the overall best modeling combination as of now we’ve seen so far for predicting the forest cover type with Forest_Cover_type_designation being the target variable when our metric chosen was precision scores (weighted).</a:t>
            </a:r>
            <a:endParaRPr>
              <a:latin typeface="Proxima Nova"/>
              <a:ea typeface="Proxima Nova"/>
              <a:cs typeface="Proxima Nova"/>
              <a:sym typeface="Proxima Nova"/>
            </a:endParaRPr>
          </a:p>
        </p:txBody>
      </p:sp>
      <p:sp>
        <p:nvSpPr>
          <p:cNvPr id="278" name="Google Shape;27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Sensitivity Analysis Results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 Feature Importance</a:t>
            </a:r>
            <a:endParaRPr/>
          </a:p>
        </p:txBody>
      </p:sp>
      <p:pic>
        <p:nvPicPr>
          <p:cNvPr id="284" name="Google Shape;284;p47"/>
          <p:cNvPicPr preferRelativeResize="0"/>
          <p:nvPr/>
        </p:nvPicPr>
        <p:blipFill>
          <a:blip r:embed="rId3">
            <a:alphaModFix/>
          </a:blip>
          <a:stretch>
            <a:fillRect/>
          </a:stretch>
        </p:blipFill>
        <p:spPr>
          <a:xfrm>
            <a:off x="1025775" y="1174825"/>
            <a:ext cx="7092450" cy="3347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Features Used with Min Max Scaling</a:t>
            </a:r>
            <a:endParaRPr/>
          </a:p>
        </p:txBody>
      </p:sp>
      <p:sp>
        <p:nvSpPr>
          <p:cNvPr id="290" name="Google Shape;290;p48"/>
          <p:cNvSpPr txBox="1"/>
          <p:nvPr>
            <p:ph idx="1" type="body"/>
          </p:nvPr>
        </p:nvSpPr>
        <p:spPr>
          <a:xfrm>
            <a:off x="311700" y="1152475"/>
            <a:ext cx="34722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GB" sz="1300">
                <a:solidFill>
                  <a:srgbClr val="000000"/>
                </a:solidFill>
              </a:rPr>
              <a:t>'Elevation'</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'Aspect'</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'Winderness_types'</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'Road_p_Fire'</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'Road_s_Fire'</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'Hyd_s_Fire'</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'Hyd_p_Fire'</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'Hyd_p_Road'</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'Hyd_s_Road'</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'Shortest_Distance_to_Hydrology'</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'Slope_rad_cos'</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'Hillshade_mean'</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'Soil_families'</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'Soil_types_bin'</a:t>
            </a:r>
            <a:endParaRPr sz="1300">
              <a:solidFill>
                <a:srgbClr val="000000"/>
              </a:solidFill>
            </a:endParaRPr>
          </a:p>
        </p:txBody>
      </p:sp>
      <p:sp>
        <p:nvSpPr>
          <p:cNvPr id="291" name="Google Shape;291;p48"/>
          <p:cNvSpPr txBox="1"/>
          <p:nvPr/>
        </p:nvSpPr>
        <p:spPr>
          <a:xfrm>
            <a:off x="5111875" y="1430425"/>
            <a:ext cx="3119700" cy="30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highlight>
                  <a:srgbClr val="FFFFFF"/>
                </a:highlight>
              </a:rPr>
              <a:t>             precision    recall  f1-score   support</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rPr lang="en-GB" sz="1050">
                <a:highlight>
                  <a:srgbClr val="FFFFFF"/>
                </a:highlight>
              </a:rPr>
              <a:t>           1       0.68      0.71      0.69     42333</a:t>
            </a:r>
            <a:endParaRPr sz="1050">
              <a:highlight>
                <a:srgbClr val="FFFFFF"/>
              </a:highlight>
            </a:endParaRPr>
          </a:p>
          <a:p>
            <a:pPr indent="0" lvl="0" marL="0" rtl="0" algn="l">
              <a:spcBef>
                <a:spcPts val="0"/>
              </a:spcBef>
              <a:spcAft>
                <a:spcPts val="0"/>
              </a:spcAft>
              <a:buNone/>
            </a:pPr>
            <a:r>
              <a:rPr lang="en-GB" sz="1050">
                <a:highlight>
                  <a:srgbClr val="FFFFFF"/>
                </a:highlight>
              </a:rPr>
              <a:t>           2       0.74      0.77      0.76     56732</a:t>
            </a:r>
            <a:endParaRPr sz="1050">
              <a:highlight>
                <a:srgbClr val="FFFFFF"/>
              </a:highlight>
            </a:endParaRPr>
          </a:p>
          <a:p>
            <a:pPr indent="0" lvl="0" marL="0" rtl="0" algn="l">
              <a:spcBef>
                <a:spcPts val="0"/>
              </a:spcBef>
              <a:spcAft>
                <a:spcPts val="0"/>
              </a:spcAft>
              <a:buNone/>
            </a:pPr>
            <a:r>
              <a:rPr lang="en-GB" sz="1050">
                <a:highlight>
                  <a:srgbClr val="FFFFFF"/>
                </a:highlight>
              </a:rPr>
              <a:t>           3       0.70      0.77      0.73      7058</a:t>
            </a:r>
            <a:endParaRPr sz="1050">
              <a:highlight>
                <a:srgbClr val="FFFFFF"/>
              </a:highlight>
            </a:endParaRPr>
          </a:p>
          <a:p>
            <a:pPr indent="0" lvl="0" marL="0" rtl="0" algn="l">
              <a:spcBef>
                <a:spcPts val="0"/>
              </a:spcBef>
              <a:spcAft>
                <a:spcPts val="0"/>
              </a:spcAft>
              <a:buNone/>
            </a:pPr>
            <a:r>
              <a:rPr lang="en-GB" sz="1050">
                <a:highlight>
                  <a:srgbClr val="FFFFFF"/>
                </a:highlight>
              </a:rPr>
              <a:t>           4       0.57      0.62      0.59       595</a:t>
            </a:r>
            <a:endParaRPr sz="1050">
              <a:highlight>
                <a:srgbClr val="FFFFFF"/>
              </a:highlight>
            </a:endParaRPr>
          </a:p>
          <a:p>
            <a:pPr indent="0" lvl="0" marL="0" rtl="0" algn="l">
              <a:spcBef>
                <a:spcPts val="0"/>
              </a:spcBef>
              <a:spcAft>
                <a:spcPts val="0"/>
              </a:spcAft>
              <a:buNone/>
            </a:pPr>
            <a:r>
              <a:rPr lang="en-GB" sz="1050">
                <a:highlight>
                  <a:srgbClr val="FFFFFF"/>
                </a:highlight>
              </a:rPr>
              <a:t>           5       0.48      0.20      0.29      1875</a:t>
            </a:r>
            <a:endParaRPr sz="1050">
              <a:highlight>
                <a:srgbClr val="FFFFFF"/>
              </a:highlight>
            </a:endParaRPr>
          </a:p>
          <a:p>
            <a:pPr indent="0" lvl="0" marL="0" rtl="0" algn="l">
              <a:spcBef>
                <a:spcPts val="0"/>
              </a:spcBef>
              <a:spcAft>
                <a:spcPts val="0"/>
              </a:spcAft>
              <a:buNone/>
            </a:pPr>
            <a:r>
              <a:rPr lang="en-GB" sz="1050">
                <a:highlight>
                  <a:srgbClr val="FFFFFF"/>
                </a:highlight>
              </a:rPr>
              <a:t>           6       0.56      0.21      0.30      3503</a:t>
            </a:r>
            <a:endParaRPr sz="1050">
              <a:highlight>
                <a:srgbClr val="FFFFFF"/>
              </a:highlight>
            </a:endParaRPr>
          </a:p>
          <a:p>
            <a:pPr indent="0" lvl="0" marL="0" rtl="0" algn="l">
              <a:spcBef>
                <a:spcPts val="0"/>
              </a:spcBef>
              <a:spcAft>
                <a:spcPts val="0"/>
              </a:spcAft>
              <a:buNone/>
            </a:pPr>
            <a:r>
              <a:rPr lang="en-GB" sz="1050">
                <a:highlight>
                  <a:srgbClr val="FFFFFF"/>
                </a:highlight>
              </a:rPr>
              <a:t>           7       0.76      0.38      0.51      4107</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rPr lang="en-GB" sz="1050">
                <a:highlight>
                  <a:srgbClr val="FFFFFF"/>
                </a:highlight>
              </a:rPr>
              <a:t>    accuracy                           	    0.71    116203</a:t>
            </a:r>
            <a:endParaRPr sz="1050">
              <a:highlight>
                <a:srgbClr val="FFFFFF"/>
              </a:highlight>
            </a:endParaRPr>
          </a:p>
          <a:p>
            <a:pPr indent="0" lvl="0" marL="0" rtl="0" algn="l">
              <a:spcBef>
                <a:spcPts val="0"/>
              </a:spcBef>
              <a:spcAft>
                <a:spcPts val="0"/>
              </a:spcAft>
              <a:buNone/>
            </a:pPr>
            <a:r>
              <a:rPr lang="en-GB" sz="1050">
                <a:highlight>
                  <a:srgbClr val="FFFFFF"/>
                </a:highlight>
              </a:rPr>
              <a:t>   macro avg       0.64      0.52      0.55    116203</a:t>
            </a:r>
            <a:endParaRPr sz="1050">
              <a:highlight>
                <a:srgbClr val="FFFFFF"/>
              </a:highlight>
            </a:endParaRPr>
          </a:p>
          <a:p>
            <a:pPr indent="0" lvl="0" marL="0" rtl="0" algn="l">
              <a:lnSpc>
                <a:spcPct val="115000"/>
              </a:lnSpc>
              <a:spcBef>
                <a:spcPts val="0"/>
              </a:spcBef>
              <a:spcAft>
                <a:spcPts val="0"/>
              </a:spcAft>
              <a:buNone/>
            </a:pPr>
            <a:r>
              <a:rPr lang="en-GB" sz="1050">
                <a:highlight>
                  <a:srgbClr val="FFFFFF"/>
                </a:highlight>
              </a:rPr>
              <a:t>weighted avg      0.71      0.71      0.70    116203</a:t>
            </a:r>
            <a:endParaRPr sz="10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a:p>
            <a:pPr indent="0" lvl="0" marL="0" rtl="0" algn="ctr">
              <a:lnSpc>
                <a:spcPct val="115000"/>
              </a:lnSpc>
              <a:spcBef>
                <a:spcPts val="0"/>
              </a:spcBef>
              <a:spcAft>
                <a:spcPts val="0"/>
              </a:spcAft>
              <a:buNone/>
            </a:pPr>
            <a:r>
              <a:rPr b="1" lang="en-GB" sz="1050">
                <a:highlight>
                  <a:srgbClr val="FFFFFF"/>
                </a:highlight>
              </a:rPr>
              <a:t>Classification Report</a:t>
            </a:r>
            <a:endParaRPr b="1" sz="1050">
              <a:highlight>
                <a:srgbClr val="FFFFFF"/>
              </a:highlight>
            </a:endParaRPr>
          </a:p>
          <a:p>
            <a:pPr indent="0" lvl="0" marL="0" rtl="0" algn="ctr">
              <a:lnSpc>
                <a:spcPct val="115000"/>
              </a:lnSpc>
              <a:spcBef>
                <a:spcPts val="0"/>
              </a:spcBef>
              <a:spcAft>
                <a:spcPts val="0"/>
              </a:spcAft>
              <a:buNone/>
            </a:pPr>
            <a:r>
              <a:t/>
            </a:r>
            <a:endParaRPr b="1" sz="1050">
              <a:highlight>
                <a:srgbClr val="FFFFFF"/>
              </a:highlight>
            </a:endParaRPr>
          </a:p>
          <a:p>
            <a:pPr indent="0" lvl="0" marL="0" rtl="0" algn="l">
              <a:spcBef>
                <a:spcPts val="0"/>
              </a:spcBef>
              <a:spcAft>
                <a:spcPts val="0"/>
              </a:spcAft>
              <a:buNone/>
            </a:pPr>
            <a:r>
              <a:rPr b="1" lang="en-GB" sz="1200">
                <a:latin typeface="Proxima Nova"/>
                <a:ea typeface="Proxima Nova"/>
                <a:cs typeface="Proxima Nova"/>
                <a:sym typeface="Proxima Nova"/>
              </a:rPr>
              <a:t>Cohen Kappa Score:</a:t>
            </a:r>
            <a:r>
              <a:rPr lang="en-GB" sz="1200">
                <a:latin typeface="Proxima Nova"/>
                <a:ea typeface="Proxima Nova"/>
                <a:cs typeface="Proxima Nova"/>
                <a:sym typeface="Proxima Nova"/>
              </a:rPr>
              <a:t> 0.55</a:t>
            </a:r>
            <a:endParaRPr sz="1050">
              <a:highlight>
                <a:srgbClr val="FFFFFF"/>
              </a:highlight>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3600">
                <a:solidFill>
                  <a:srgbClr val="000000"/>
                </a:solidFill>
                <a:highlight>
                  <a:srgbClr val="FFFFFF"/>
                </a:highlight>
                <a:latin typeface="Calibri"/>
                <a:ea typeface="Calibri"/>
                <a:cs typeface="Calibri"/>
                <a:sym typeface="Calibri"/>
              </a:rPr>
              <a:t>Presented By:</a:t>
            </a:r>
            <a:endParaRPr b="1">
              <a:solidFill>
                <a:srgbClr val="000000"/>
              </a:solidFill>
              <a:highlight>
                <a:srgbClr val="FFFFFF"/>
              </a:highlight>
              <a:latin typeface="Calibri"/>
              <a:ea typeface="Calibri"/>
              <a:cs typeface="Calibri"/>
              <a:sym typeface="Calibri"/>
            </a:endParaRPr>
          </a:p>
        </p:txBody>
      </p:sp>
      <p:sp>
        <p:nvSpPr>
          <p:cNvPr id="297" name="Google Shape;297;p49"/>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Aashna Gutgutia</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Dheeraj Ohl</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Salil Trehan</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Shubham Prakash</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646150" y="33350"/>
            <a:ext cx="8123100" cy="5076825"/>
          </a:xfrm>
          <a:prstGeom prst="rect">
            <a:avLst/>
          </a:prstGeom>
          <a:noFill/>
          <a:ln>
            <a:noFill/>
          </a:ln>
        </p:spPr>
      </p:pic>
      <p:pic>
        <p:nvPicPr>
          <p:cNvPr id="78" name="Google Shape;78;p16"/>
          <p:cNvPicPr preferRelativeResize="0"/>
          <p:nvPr/>
        </p:nvPicPr>
        <p:blipFill>
          <a:blip r:embed="rId4">
            <a:alphaModFix/>
          </a:blip>
          <a:stretch>
            <a:fillRect/>
          </a:stretch>
        </p:blipFill>
        <p:spPr>
          <a:xfrm>
            <a:off x="569150" y="0"/>
            <a:ext cx="81231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b="1" lang="en-GB" sz="2000">
                <a:solidFill>
                  <a:srgbClr val="000000"/>
                </a:solidFill>
                <a:latin typeface="Lora"/>
                <a:ea typeface="Lora"/>
                <a:cs typeface="Lora"/>
                <a:sym typeface="Lora"/>
              </a:rPr>
              <a:t>UNDERLYING FACTS ABOUT DATASET :</a:t>
            </a:r>
            <a:r>
              <a:rPr lang="en-GB" sz="1800">
                <a:solidFill>
                  <a:srgbClr val="222222"/>
                </a:solidFill>
                <a:highlight>
                  <a:srgbClr val="FFFFFF"/>
                </a:highlight>
                <a:latin typeface="Lora"/>
                <a:ea typeface="Lora"/>
                <a:cs typeface="Lora"/>
                <a:sym typeface="Lora"/>
              </a:rPr>
              <a:t> </a:t>
            </a:r>
            <a:endParaRPr b="1" sz="1800">
              <a:solidFill>
                <a:srgbClr val="000000"/>
              </a:solidFill>
              <a:latin typeface="Calibri"/>
              <a:ea typeface="Calibri"/>
              <a:cs typeface="Calibri"/>
              <a:sym typeface="Calibri"/>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en-GB" sz="1600">
                <a:solidFill>
                  <a:srgbClr val="000000"/>
                </a:solidFill>
              </a:rPr>
              <a:t>Data collected from R</a:t>
            </a:r>
            <a:r>
              <a:rPr lang="en-GB" sz="1600">
                <a:solidFill>
                  <a:srgbClr val="000000"/>
                </a:solidFill>
              </a:rPr>
              <a:t>oosevelt National Forest, located in the Front Range of Northern Colorado.</a:t>
            </a:r>
            <a:endParaRPr sz="1600">
              <a:solidFill>
                <a:srgbClr val="000000"/>
              </a:solidFill>
            </a:endParaRPr>
          </a:p>
          <a:p>
            <a:pPr indent="-330200" lvl="0" marL="457200" rtl="0" algn="l">
              <a:lnSpc>
                <a:spcPct val="115000"/>
              </a:lnSpc>
              <a:spcBef>
                <a:spcPts val="1600"/>
              </a:spcBef>
              <a:spcAft>
                <a:spcPts val="0"/>
              </a:spcAft>
              <a:buClr>
                <a:srgbClr val="000000"/>
              </a:buClr>
              <a:buSzPts val="1600"/>
              <a:buChar char="●"/>
            </a:pPr>
            <a:r>
              <a:rPr lang="en-GB" sz="1600">
                <a:solidFill>
                  <a:srgbClr val="000000"/>
                </a:solidFill>
              </a:rPr>
              <a:t>In this Data-Set we are </a:t>
            </a:r>
            <a:r>
              <a:rPr lang="en-GB" sz="1600">
                <a:solidFill>
                  <a:srgbClr val="000000"/>
                </a:solidFill>
              </a:rPr>
              <a:t>Classifying t</a:t>
            </a:r>
            <a:r>
              <a:rPr lang="en-GB" sz="1600">
                <a:solidFill>
                  <a:srgbClr val="000000"/>
                </a:solidFill>
              </a:rPr>
              <a:t>he forest covers</a:t>
            </a:r>
            <a:r>
              <a:rPr lang="en-GB" sz="1600">
                <a:solidFill>
                  <a:srgbClr val="000000"/>
                </a:solidFill>
                <a:highlight>
                  <a:srgbClr val="FFFFFF"/>
                </a:highlight>
              </a:rPr>
              <a:t>(Predominant kind of tree cover)</a:t>
            </a:r>
            <a:r>
              <a:rPr lang="en-GB" sz="1600">
                <a:solidFill>
                  <a:srgbClr val="000000"/>
                </a:solidFill>
              </a:rPr>
              <a:t> into 7 cover types with the help of Cartographic variables.</a:t>
            </a:r>
            <a:endParaRPr sz="1600">
              <a:solidFill>
                <a:srgbClr val="000000"/>
              </a:solidFill>
            </a:endParaRPr>
          </a:p>
          <a:p>
            <a:pPr indent="-330200" lvl="0" marL="457200" rtl="0" algn="l">
              <a:lnSpc>
                <a:spcPct val="115000"/>
              </a:lnSpc>
              <a:spcBef>
                <a:spcPts val="1600"/>
              </a:spcBef>
              <a:spcAft>
                <a:spcPts val="0"/>
              </a:spcAft>
              <a:buClr>
                <a:srgbClr val="000000"/>
              </a:buClr>
              <a:buSzPts val="1600"/>
              <a:buChar char="●"/>
            </a:pPr>
            <a:r>
              <a:rPr lang="en-GB" sz="1600">
                <a:solidFill>
                  <a:srgbClr val="000000"/>
                </a:solidFill>
              </a:rPr>
              <a:t>Data Shape: (581012, 13)</a:t>
            </a:r>
            <a:endParaRPr sz="1600">
              <a:solidFill>
                <a:srgbClr val="000000"/>
              </a:solidFill>
            </a:endParaRPr>
          </a:p>
          <a:p>
            <a:pPr indent="-330200" lvl="0" marL="457200" rtl="0" algn="l">
              <a:lnSpc>
                <a:spcPct val="115000"/>
              </a:lnSpc>
              <a:spcBef>
                <a:spcPts val="1600"/>
              </a:spcBef>
              <a:spcAft>
                <a:spcPts val="0"/>
              </a:spcAft>
              <a:buClr>
                <a:srgbClr val="000000"/>
              </a:buClr>
              <a:buSzPts val="1600"/>
              <a:buChar char="●"/>
            </a:pPr>
            <a:r>
              <a:rPr lang="en-GB" sz="1600">
                <a:solidFill>
                  <a:srgbClr val="000000"/>
                </a:solidFill>
              </a:rPr>
              <a:t>Data has 4 different types of Wilderness Areas:</a:t>
            </a:r>
            <a:endParaRPr sz="1600">
              <a:solidFill>
                <a:srgbClr val="000000"/>
              </a:solidFill>
            </a:endParaRPr>
          </a:p>
          <a:p>
            <a:pPr indent="-330200" lvl="1" marL="914400" rtl="0" algn="just">
              <a:lnSpc>
                <a:spcPct val="115000"/>
              </a:lnSpc>
              <a:spcBef>
                <a:spcPts val="0"/>
              </a:spcBef>
              <a:spcAft>
                <a:spcPts val="0"/>
              </a:spcAft>
              <a:buClr>
                <a:srgbClr val="000000"/>
              </a:buClr>
              <a:buSzPts val="1600"/>
              <a:buChar char="○"/>
            </a:pPr>
            <a:r>
              <a:rPr lang="en-GB" sz="1600">
                <a:solidFill>
                  <a:srgbClr val="000000"/>
                </a:solidFill>
                <a:uFill>
                  <a:noFill/>
                </a:uFill>
                <a:hlinkClick r:id="rId3">
                  <a:extLst>
                    <a:ext uri="{A12FA001-AC4F-418D-AE19-62706E023703}">
                      <ahyp:hlinkClr val="tx"/>
                    </a:ext>
                  </a:extLst>
                </a:hlinkClick>
              </a:rPr>
              <a:t>Cache La Poudre Wilderness</a:t>
            </a:r>
            <a:r>
              <a:rPr lang="en-GB" sz="1600">
                <a:solidFill>
                  <a:srgbClr val="000000"/>
                </a:solidFill>
              </a:rPr>
              <a:t>, 14.47 square miles</a:t>
            </a:r>
            <a:endParaRPr sz="1600">
              <a:solidFill>
                <a:srgbClr val="000000"/>
              </a:solidFill>
            </a:endParaRPr>
          </a:p>
          <a:p>
            <a:pPr indent="-330200" lvl="1" marL="914400" rtl="0" algn="just">
              <a:lnSpc>
                <a:spcPct val="115000"/>
              </a:lnSpc>
              <a:spcBef>
                <a:spcPts val="0"/>
              </a:spcBef>
              <a:spcAft>
                <a:spcPts val="0"/>
              </a:spcAft>
              <a:buClr>
                <a:srgbClr val="000000"/>
              </a:buClr>
              <a:buSzPts val="1600"/>
              <a:buChar char="○"/>
            </a:pPr>
            <a:r>
              <a:rPr lang="en-GB" sz="1600">
                <a:solidFill>
                  <a:srgbClr val="000000"/>
                </a:solidFill>
                <a:uFill>
                  <a:noFill/>
                </a:uFill>
                <a:hlinkClick r:id="rId4">
                  <a:extLst>
                    <a:ext uri="{A12FA001-AC4F-418D-AE19-62706E023703}">
                      <ahyp:hlinkClr val="tx"/>
                    </a:ext>
                  </a:extLst>
                </a:hlinkClick>
              </a:rPr>
              <a:t>Comanche Peak Wilderness</a:t>
            </a:r>
            <a:r>
              <a:rPr lang="en-GB" sz="1600">
                <a:solidFill>
                  <a:srgbClr val="000000"/>
                </a:solidFill>
              </a:rPr>
              <a:t>, 104.4 square miles</a:t>
            </a:r>
            <a:endParaRPr sz="1600">
              <a:solidFill>
                <a:srgbClr val="000000"/>
              </a:solidFill>
            </a:endParaRPr>
          </a:p>
          <a:p>
            <a:pPr indent="-330200" lvl="1" marL="914400" rtl="0" algn="just">
              <a:lnSpc>
                <a:spcPct val="115000"/>
              </a:lnSpc>
              <a:spcBef>
                <a:spcPts val="0"/>
              </a:spcBef>
              <a:spcAft>
                <a:spcPts val="0"/>
              </a:spcAft>
              <a:buClr>
                <a:srgbClr val="000000"/>
              </a:buClr>
              <a:buSzPts val="1600"/>
              <a:buChar char="○"/>
            </a:pPr>
            <a:r>
              <a:rPr lang="en-GB" sz="1600">
                <a:solidFill>
                  <a:srgbClr val="000000"/>
                </a:solidFill>
                <a:uFill>
                  <a:noFill/>
                </a:uFill>
                <a:hlinkClick r:id="rId5">
                  <a:extLst>
                    <a:ext uri="{A12FA001-AC4F-418D-AE19-62706E023703}">
                      <ahyp:hlinkClr val="tx"/>
                    </a:ext>
                  </a:extLst>
                </a:hlinkClick>
              </a:rPr>
              <a:t>Neota Wilderness</a:t>
            </a:r>
            <a:r>
              <a:rPr lang="en-GB" sz="1600">
                <a:solidFill>
                  <a:srgbClr val="000000"/>
                </a:solidFill>
              </a:rPr>
              <a:t>, 15.51 square miles (partly in </a:t>
            </a:r>
            <a:r>
              <a:rPr lang="en-GB" sz="1600">
                <a:solidFill>
                  <a:srgbClr val="000000"/>
                </a:solidFill>
                <a:uFill>
                  <a:noFill/>
                </a:uFill>
                <a:hlinkClick r:id="rId6">
                  <a:extLst>
                    <a:ext uri="{A12FA001-AC4F-418D-AE19-62706E023703}">
                      <ahyp:hlinkClr val="tx"/>
                    </a:ext>
                  </a:extLst>
                </a:hlinkClick>
              </a:rPr>
              <a:t>Routt NF</a:t>
            </a:r>
            <a:r>
              <a:rPr lang="en-GB" sz="1600">
                <a:solidFill>
                  <a:srgbClr val="000000"/>
                </a:solidFill>
              </a:rPr>
              <a:t>)</a:t>
            </a:r>
            <a:endParaRPr sz="1600">
              <a:solidFill>
                <a:srgbClr val="000000"/>
              </a:solidFill>
            </a:endParaRPr>
          </a:p>
          <a:p>
            <a:pPr indent="-330200" lvl="1" marL="914400" rtl="0" algn="just">
              <a:lnSpc>
                <a:spcPct val="115000"/>
              </a:lnSpc>
              <a:spcBef>
                <a:spcPts val="0"/>
              </a:spcBef>
              <a:spcAft>
                <a:spcPts val="120"/>
              </a:spcAft>
              <a:buClr>
                <a:srgbClr val="000000"/>
              </a:buClr>
              <a:buSzPts val="1600"/>
              <a:buChar char="○"/>
            </a:pPr>
            <a:r>
              <a:rPr lang="en-GB" sz="1600">
                <a:solidFill>
                  <a:srgbClr val="000000"/>
                </a:solidFill>
              </a:rPr>
              <a:t>Rawah Wilderness, 119.4 square miles (partly in Routt NF)</a:t>
            </a:r>
            <a:endParaRPr sz="1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idx="1" type="body"/>
          </p:nvPr>
        </p:nvSpPr>
        <p:spPr>
          <a:xfrm>
            <a:off x="311700" y="1297050"/>
            <a:ext cx="8520600" cy="254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GB" sz="1400">
                <a:solidFill>
                  <a:srgbClr val="000000"/>
                </a:solidFill>
              </a:rPr>
              <a:t>Original Owners of Database: </a:t>
            </a:r>
            <a:r>
              <a:rPr lang="en-GB" sz="1400">
                <a:solidFill>
                  <a:srgbClr val="000000"/>
                </a:solidFill>
              </a:rPr>
              <a:t>Department of Forest Sciences,College of Natural Resources,Colorado State University, Fort Collins, CO 80523 - created for geographical study during their  research projects.</a:t>
            </a:r>
            <a:endParaRPr sz="1400">
              <a:solidFill>
                <a:srgbClr val="000000"/>
              </a:solidFill>
            </a:endParaRPr>
          </a:p>
          <a:p>
            <a:pPr indent="-317500" lvl="0" marL="457200" rtl="0" algn="l">
              <a:spcBef>
                <a:spcPts val="1600"/>
              </a:spcBef>
              <a:spcAft>
                <a:spcPts val="1600"/>
              </a:spcAft>
              <a:buClr>
                <a:srgbClr val="000000"/>
              </a:buClr>
              <a:buSzPts val="1400"/>
              <a:buChar char="●"/>
            </a:pPr>
            <a:r>
              <a:rPr lang="en-GB" sz="1400">
                <a:solidFill>
                  <a:srgbClr val="000000"/>
                </a:solidFill>
              </a:rPr>
              <a:t>As per the data given there was no business problem associated to it . So we researched about the different forest cover types having different types of trees present there and tried to fit  a business problem with them . The best industry to which we can associate is medicine(pharma companies) as they generally need different plant extracts for making different types of medicines.</a:t>
            </a:r>
            <a:endParaRPr sz="1400">
              <a:solidFill>
                <a:srgbClr val="000000"/>
              </a:solidFill>
            </a:endParaRPr>
          </a:p>
        </p:txBody>
      </p:sp>
      <p:sp>
        <p:nvSpPr>
          <p:cNvPr id="90" name="Google Shape;90;p18"/>
          <p:cNvSpPr txBox="1"/>
          <p:nvPr>
            <p:ph type="title"/>
          </p:nvPr>
        </p:nvSpPr>
        <p:spPr>
          <a:xfrm>
            <a:off x="311700" y="431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GB" sz="2000">
                <a:solidFill>
                  <a:srgbClr val="000000"/>
                </a:solidFill>
                <a:latin typeface="Lora"/>
                <a:ea typeface="Lora"/>
                <a:cs typeface="Lora"/>
                <a:sym typeface="Lora"/>
              </a:rPr>
              <a:t>BUSINESS PROBLEM</a:t>
            </a:r>
            <a:endParaRPr b="1" sz="2000">
              <a:solidFill>
                <a:srgbClr val="000000"/>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b="1" lang="en-GB" sz="2000">
                <a:solidFill>
                  <a:srgbClr val="000000"/>
                </a:solidFill>
                <a:latin typeface="Lora"/>
                <a:ea typeface="Lora"/>
                <a:cs typeface="Lora"/>
                <a:sym typeface="Lora"/>
              </a:rPr>
              <a:t>FOCUS CLASSES</a:t>
            </a:r>
            <a:endParaRPr b="1" sz="1800">
              <a:solidFill>
                <a:srgbClr val="000000"/>
              </a:solidFill>
              <a:latin typeface="Calibri"/>
              <a:ea typeface="Calibri"/>
              <a:cs typeface="Calibri"/>
              <a:sym typeface="Calibri"/>
            </a:endParaRPr>
          </a:p>
        </p:txBody>
      </p:sp>
      <p:sp>
        <p:nvSpPr>
          <p:cNvPr id="96" name="Google Shape;96;p19"/>
          <p:cNvSpPr txBox="1"/>
          <p:nvPr>
            <p:ph idx="1" type="body"/>
          </p:nvPr>
        </p:nvSpPr>
        <p:spPr>
          <a:xfrm>
            <a:off x="311700" y="1233175"/>
            <a:ext cx="8520600" cy="35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Through our research we found out that trees present in 4 out of 7 forest cover types plays crucial role in the manufacturing of medicines. These are as follows:</a:t>
            </a:r>
            <a:br>
              <a:rPr lang="en-GB" sz="1400">
                <a:solidFill>
                  <a:srgbClr val="000000"/>
                </a:solidFill>
              </a:rPr>
            </a:br>
            <a:endParaRPr sz="1400">
              <a:solidFill>
                <a:srgbClr val="000000"/>
              </a:solidFill>
            </a:endParaRPr>
          </a:p>
          <a:p>
            <a:pPr indent="-317500" lvl="0" marL="457200" rtl="0" algn="l">
              <a:spcBef>
                <a:spcPts val="1600"/>
              </a:spcBef>
              <a:spcAft>
                <a:spcPts val="0"/>
              </a:spcAft>
              <a:buClr>
                <a:srgbClr val="123654"/>
              </a:buClr>
              <a:buSzPts val="1400"/>
              <a:buFont typeface="Arial"/>
              <a:buChar char="-"/>
            </a:pPr>
            <a:r>
              <a:rPr b="1" lang="en-GB" sz="1400">
                <a:solidFill>
                  <a:srgbClr val="123654"/>
                </a:solidFill>
                <a:latin typeface="Arial"/>
                <a:ea typeface="Arial"/>
                <a:cs typeface="Arial"/>
                <a:sym typeface="Arial"/>
              </a:rPr>
              <a:t>Aspen</a:t>
            </a:r>
            <a:r>
              <a:rPr lang="en-GB" sz="1400">
                <a:solidFill>
                  <a:srgbClr val="123654"/>
                </a:solidFill>
                <a:latin typeface="Arial"/>
                <a:ea typeface="Arial"/>
                <a:cs typeface="Arial"/>
                <a:sym typeface="Arial"/>
              </a:rPr>
              <a:t>(forest cover type 5): The bark and leaf are used to make medicines which are used in the treatment for Joint Pain,Nerve Pain,Bladder problem and Prostate Discomfort.  </a:t>
            </a:r>
            <a:endParaRPr sz="1400">
              <a:solidFill>
                <a:srgbClr val="123654"/>
              </a:solidFill>
            </a:endParaRPr>
          </a:p>
          <a:p>
            <a:pPr indent="-317500" lvl="0" marL="457200" rtl="0" algn="l">
              <a:spcBef>
                <a:spcPts val="0"/>
              </a:spcBef>
              <a:spcAft>
                <a:spcPts val="0"/>
              </a:spcAft>
              <a:buClr>
                <a:srgbClr val="123654"/>
              </a:buClr>
              <a:buSzPts val="1400"/>
              <a:buChar char="-"/>
            </a:pPr>
            <a:r>
              <a:rPr b="1" lang="en-GB" sz="1400">
                <a:solidFill>
                  <a:srgbClr val="123654"/>
                </a:solidFill>
              </a:rPr>
              <a:t>Douglas-fir </a:t>
            </a:r>
            <a:r>
              <a:rPr lang="en-GB" sz="1400">
                <a:solidFill>
                  <a:srgbClr val="123654"/>
                </a:solidFill>
              </a:rPr>
              <a:t>(Forest cover type 6): The trunk of this tree is used in the manufacturing of medicines which  treat Burns, Wound, Skin Ailments.</a:t>
            </a:r>
            <a:endParaRPr sz="1400">
              <a:solidFill>
                <a:srgbClr val="123654"/>
              </a:solidFill>
            </a:endParaRPr>
          </a:p>
          <a:p>
            <a:pPr indent="-317500" lvl="0" marL="457200" rtl="0" algn="l">
              <a:spcBef>
                <a:spcPts val="0"/>
              </a:spcBef>
              <a:spcAft>
                <a:spcPts val="0"/>
              </a:spcAft>
              <a:buClr>
                <a:srgbClr val="123654"/>
              </a:buClr>
              <a:buSzPts val="1400"/>
              <a:buChar char="-"/>
            </a:pPr>
            <a:r>
              <a:rPr b="1" lang="en-GB" sz="1400">
                <a:solidFill>
                  <a:srgbClr val="123654"/>
                </a:solidFill>
              </a:rPr>
              <a:t>Spruce/fir</a:t>
            </a:r>
            <a:r>
              <a:rPr lang="en-GB" sz="1400">
                <a:solidFill>
                  <a:srgbClr val="123654"/>
                </a:solidFill>
              </a:rPr>
              <a:t> (type 1): This tree is used in the manufacturing medicines which treat Swelling, Muscle pain, Arthritis, Tuberculosis, Bronchitis.</a:t>
            </a:r>
            <a:endParaRPr sz="1400">
              <a:solidFill>
                <a:srgbClr val="123654"/>
              </a:solidFill>
            </a:endParaRPr>
          </a:p>
          <a:p>
            <a:pPr indent="-317500" lvl="0" marL="457200" rtl="0" algn="l">
              <a:spcBef>
                <a:spcPts val="0"/>
              </a:spcBef>
              <a:spcAft>
                <a:spcPts val="0"/>
              </a:spcAft>
              <a:buClr>
                <a:srgbClr val="123654"/>
              </a:buClr>
              <a:buSzPts val="1400"/>
              <a:buChar char="-"/>
            </a:pPr>
            <a:r>
              <a:rPr b="1" lang="en-GB" sz="1400">
                <a:solidFill>
                  <a:srgbClr val="123654"/>
                </a:solidFill>
              </a:rPr>
              <a:t>Cottonwood/willow</a:t>
            </a:r>
            <a:r>
              <a:rPr lang="en-GB" sz="1400">
                <a:solidFill>
                  <a:srgbClr val="123654"/>
                </a:solidFill>
              </a:rPr>
              <a:t> (type 4): Leaf buds of this tree have anti-inflammatory,antifungal,antimicrobial properties which can be used in the treatment of variety of skin diseases, and also in the treatment of fever.</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Data Description-</a:t>
            </a:r>
            <a:endParaRPr b="1" sz="1800">
              <a:latin typeface="Lora"/>
              <a:ea typeface="Lora"/>
              <a:cs typeface="Lora"/>
              <a:sym typeface="Lora"/>
            </a:endParaRPr>
          </a:p>
        </p:txBody>
      </p:sp>
      <p:sp>
        <p:nvSpPr>
          <p:cNvPr id="102" name="Google Shape;102;p20"/>
          <p:cNvSpPr txBox="1"/>
          <p:nvPr>
            <p:ph idx="1" type="body"/>
          </p:nvPr>
        </p:nvSpPr>
        <p:spPr>
          <a:xfrm>
            <a:off x="311700" y="1152475"/>
            <a:ext cx="5010900" cy="362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400" u="sng">
                <a:solidFill>
                  <a:srgbClr val="000000"/>
                </a:solidFill>
                <a:highlight>
                  <a:srgbClr val="FFFFFF"/>
                </a:highlight>
              </a:rPr>
              <a:t>Elevation-</a:t>
            </a:r>
            <a:endParaRPr b="1" sz="1400" u="sng">
              <a:solidFill>
                <a:srgbClr val="000000"/>
              </a:solidFill>
              <a:highlight>
                <a:srgbClr val="FFFFFF"/>
              </a:highlight>
            </a:endParaRPr>
          </a:p>
          <a:p>
            <a:pPr indent="0" lvl="0" marL="0" rtl="0" algn="l">
              <a:spcBef>
                <a:spcPts val="1200"/>
              </a:spcBef>
              <a:spcAft>
                <a:spcPts val="0"/>
              </a:spcAft>
              <a:buNone/>
            </a:pPr>
            <a:r>
              <a:rPr lang="en-GB" sz="1400">
                <a:solidFill>
                  <a:srgbClr val="000000"/>
                </a:solidFill>
                <a:highlight>
                  <a:srgbClr val="FFFFFF"/>
                </a:highlight>
              </a:rPr>
              <a:t>It is a quantitative feature measured in meters. </a:t>
            </a:r>
            <a:r>
              <a:rPr lang="en-GB" sz="1400">
                <a:solidFill>
                  <a:srgbClr val="222222"/>
                </a:solidFill>
                <a:highlight>
                  <a:srgbClr val="FFFFFF"/>
                </a:highlight>
              </a:rPr>
              <a:t>An elevation is a rise or the raising of something. Mountains have an elevation based on how high they are.</a:t>
            </a:r>
            <a:endParaRPr sz="1400">
              <a:solidFill>
                <a:srgbClr val="222222"/>
              </a:solidFill>
              <a:highlight>
                <a:srgbClr val="FFFFFF"/>
              </a:highlight>
            </a:endParaRPr>
          </a:p>
          <a:p>
            <a:pPr indent="0" lvl="0" marL="0" rtl="0" algn="l">
              <a:spcBef>
                <a:spcPts val="1200"/>
              </a:spcBef>
              <a:spcAft>
                <a:spcPts val="0"/>
              </a:spcAft>
              <a:buNone/>
            </a:pPr>
            <a:r>
              <a:rPr b="1" lang="en-GB" sz="1400" u="sng">
                <a:solidFill>
                  <a:srgbClr val="000000"/>
                </a:solidFill>
                <a:highlight>
                  <a:srgbClr val="FFFFFF"/>
                </a:highlight>
              </a:rPr>
              <a:t>Aspect</a:t>
            </a:r>
            <a:endParaRPr b="1" sz="1400" u="sng">
              <a:solidFill>
                <a:srgbClr val="000000"/>
              </a:solidFill>
              <a:highlight>
                <a:srgbClr val="FFFFFF"/>
              </a:highlight>
            </a:endParaRPr>
          </a:p>
          <a:p>
            <a:pPr indent="0" lvl="0" marL="0" rtl="0" algn="l">
              <a:spcBef>
                <a:spcPts val="1200"/>
              </a:spcBef>
              <a:spcAft>
                <a:spcPts val="0"/>
              </a:spcAft>
              <a:buNone/>
            </a:pPr>
            <a:r>
              <a:rPr lang="en-GB" sz="1400">
                <a:solidFill>
                  <a:srgbClr val="222222"/>
                </a:solidFill>
                <a:highlight>
                  <a:srgbClr val="FFFFFF"/>
                </a:highlight>
              </a:rPr>
              <a:t>Aspect is the compass direction that a slope faces.</a:t>
            </a:r>
            <a:endParaRPr sz="1400">
              <a:solidFill>
                <a:srgbClr val="222222"/>
              </a:solidFill>
              <a:highlight>
                <a:srgbClr val="FFFFFF"/>
              </a:highlight>
            </a:endParaRPr>
          </a:p>
          <a:p>
            <a:pPr indent="0" lvl="0" marL="0" rtl="0" algn="l">
              <a:spcBef>
                <a:spcPts val="1200"/>
              </a:spcBef>
              <a:spcAft>
                <a:spcPts val="0"/>
              </a:spcAft>
              <a:buNone/>
            </a:pPr>
            <a:r>
              <a:rPr lang="en-GB" sz="1400">
                <a:solidFill>
                  <a:srgbClr val="222222"/>
                </a:solidFill>
                <a:highlight>
                  <a:srgbClr val="FFFFFF"/>
                </a:highlight>
              </a:rPr>
              <a:t> </a:t>
            </a:r>
            <a:r>
              <a:rPr b="1" lang="en-GB" sz="1400" u="sng">
                <a:solidFill>
                  <a:srgbClr val="000000"/>
                </a:solidFill>
                <a:highlight>
                  <a:srgbClr val="FFFFFF"/>
                </a:highlight>
              </a:rPr>
              <a:t>Slope</a:t>
            </a:r>
            <a:endParaRPr b="1" sz="1400" u="sng">
              <a:solidFill>
                <a:srgbClr val="000000"/>
              </a:solidFill>
              <a:highlight>
                <a:srgbClr val="FFFFFF"/>
              </a:highlight>
            </a:endParaRPr>
          </a:p>
          <a:p>
            <a:pPr indent="0" lvl="0" marL="0" rtl="0" algn="l">
              <a:spcBef>
                <a:spcPts val="1200"/>
              </a:spcBef>
              <a:spcAft>
                <a:spcPts val="1200"/>
              </a:spcAft>
              <a:buNone/>
            </a:pPr>
            <a:r>
              <a:rPr lang="en-GB" sz="1400">
                <a:solidFill>
                  <a:srgbClr val="000000"/>
                </a:solidFill>
                <a:highlight>
                  <a:srgbClr val="FFFFFF"/>
                </a:highlight>
              </a:rPr>
              <a:t>It is a quantitative feature measured in degrees. </a:t>
            </a:r>
            <a:r>
              <a:rPr lang="en-GB" sz="1400">
                <a:solidFill>
                  <a:srgbClr val="222222"/>
                </a:solidFill>
                <a:highlight>
                  <a:srgbClr val="FFFFFF"/>
                </a:highlight>
              </a:rPr>
              <a:t>Slope is essentially the gradient or incline of the land</a:t>
            </a:r>
            <a:endParaRPr sz="1400"/>
          </a:p>
        </p:txBody>
      </p:sp>
      <p:pic>
        <p:nvPicPr>
          <p:cNvPr id="103" name="Google Shape;103;p20"/>
          <p:cNvPicPr preferRelativeResize="0"/>
          <p:nvPr/>
        </p:nvPicPr>
        <p:blipFill rotWithShape="1">
          <a:blip r:embed="rId3">
            <a:alphaModFix/>
          </a:blip>
          <a:srcRect b="0" l="0" r="60594" t="0"/>
          <a:stretch/>
        </p:blipFill>
        <p:spPr>
          <a:xfrm>
            <a:off x="5494825" y="367175"/>
            <a:ext cx="2252051" cy="2266950"/>
          </a:xfrm>
          <a:prstGeom prst="rect">
            <a:avLst/>
          </a:prstGeom>
          <a:noFill/>
          <a:ln>
            <a:noFill/>
          </a:ln>
        </p:spPr>
      </p:pic>
      <p:pic>
        <p:nvPicPr>
          <p:cNvPr id="104" name="Google Shape;104;p20"/>
          <p:cNvPicPr preferRelativeResize="0"/>
          <p:nvPr/>
        </p:nvPicPr>
        <p:blipFill rotWithShape="1">
          <a:blip r:embed="rId3">
            <a:alphaModFix/>
          </a:blip>
          <a:srcRect b="0" l="43933" r="0" t="0"/>
          <a:stretch/>
        </p:blipFill>
        <p:spPr>
          <a:xfrm>
            <a:off x="5494825" y="2634125"/>
            <a:ext cx="3204300" cy="226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311700" y="637425"/>
            <a:ext cx="8520600" cy="3594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400" u="sng">
                <a:solidFill>
                  <a:srgbClr val="000000"/>
                </a:solidFill>
              </a:rPr>
              <a:t>Horizontal Distance to Hydrology</a:t>
            </a:r>
            <a:endParaRPr b="1" sz="1400" u="sng">
              <a:solidFill>
                <a:srgbClr val="000000"/>
              </a:solidFill>
            </a:endParaRPr>
          </a:p>
          <a:p>
            <a:pPr indent="0" lvl="0" marL="0" rtl="0" algn="l">
              <a:spcBef>
                <a:spcPts val="1200"/>
              </a:spcBef>
              <a:spcAft>
                <a:spcPts val="0"/>
              </a:spcAft>
              <a:buNone/>
            </a:pPr>
            <a:r>
              <a:rPr lang="en-GB" sz="1400">
                <a:solidFill>
                  <a:srgbClr val="000000"/>
                </a:solidFill>
                <a:highlight>
                  <a:srgbClr val="FFFFFF"/>
                </a:highlight>
              </a:rPr>
              <a:t>It is a quantitative feature measured in meters. It is the horizontal distance to the nearest surface water source.</a:t>
            </a:r>
            <a:endParaRPr sz="1400">
              <a:solidFill>
                <a:srgbClr val="000000"/>
              </a:solidFill>
              <a:highlight>
                <a:srgbClr val="FFFFFF"/>
              </a:highlight>
            </a:endParaRPr>
          </a:p>
          <a:p>
            <a:pPr indent="0" lvl="0" marL="0" rtl="0" algn="l">
              <a:spcBef>
                <a:spcPts val="1200"/>
              </a:spcBef>
              <a:spcAft>
                <a:spcPts val="0"/>
              </a:spcAft>
              <a:buNone/>
            </a:pPr>
            <a:r>
              <a:rPr b="1" lang="en-GB" sz="1400" u="sng">
                <a:solidFill>
                  <a:srgbClr val="000000"/>
                </a:solidFill>
              </a:rPr>
              <a:t>Vertical Distance to Hydrology</a:t>
            </a:r>
            <a:endParaRPr b="1" sz="1400" u="sng">
              <a:solidFill>
                <a:srgbClr val="000000"/>
              </a:solidFill>
            </a:endParaRPr>
          </a:p>
          <a:p>
            <a:pPr indent="0" lvl="0" marL="0" rtl="0" algn="l">
              <a:spcBef>
                <a:spcPts val="1200"/>
              </a:spcBef>
              <a:spcAft>
                <a:spcPts val="0"/>
              </a:spcAft>
              <a:buNone/>
            </a:pPr>
            <a:r>
              <a:rPr lang="en-GB" sz="1400">
                <a:solidFill>
                  <a:srgbClr val="000000"/>
                </a:solidFill>
                <a:highlight>
                  <a:srgbClr val="FFFFFF"/>
                </a:highlight>
              </a:rPr>
              <a:t>It is a quantitative feature measured in meters. It is the vertical distance to the nearest surface water source.</a:t>
            </a:r>
            <a:endParaRPr sz="1400">
              <a:solidFill>
                <a:srgbClr val="000000"/>
              </a:solidFill>
              <a:highlight>
                <a:srgbClr val="FFFFFF"/>
              </a:highlight>
            </a:endParaRPr>
          </a:p>
          <a:p>
            <a:pPr indent="0" lvl="0" marL="0" rtl="0" algn="l">
              <a:spcBef>
                <a:spcPts val="1200"/>
              </a:spcBef>
              <a:spcAft>
                <a:spcPts val="0"/>
              </a:spcAft>
              <a:buNone/>
            </a:pPr>
            <a:r>
              <a:rPr b="1" lang="en-GB" sz="1400" u="sng">
                <a:solidFill>
                  <a:srgbClr val="000000"/>
                </a:solidFill>
              </a:rPr>
              <a:t>Horizontal Distance to Roadways</a:t>
            </a:r>
            <a:endParaRPr b="1" sz="1400" u="sng">
              <a:solidFill>
                <a:srgbClr val="000000"/>
              </a:solidFill>
            </a:endParaRPr>
          </a:p>
          <a:p>
            <a:pPr indent="0" lvl="0" marL="0" rtl="0" algn="l">
              <a:spcBef>
                <a:spcPts val="1200"/>
              </a:spcBef>
              <a:spcAft>
                <a:spcPts val="0"/>
              </a:spcAft>
              <a:buNone/>
            </a:pPr>
            <a:r>
              <a:rPr lang="en-GB" sz="1400">
                <a:solidFill>
                  <a:srgbClr val="000000"/>
                </a:solidFill>
                <a:highlight>
                  <a:srgbClr val="FFFFFF"/>
                </a:highlight>
              </a:rPr>
              <a:t>It is a quantitative feature measured in meters. It is the horizontal distance to the nearest roadway.</a:t>
            </a:r>
            <a:endParaRPr sz="1400">
              <a:solidFill>
                <a:srgbClr val="000000"/>
              </a:solidFill>
              <a:highlight>
                <a:srgbClr val="FFFFFF"/>
              </a:highlight>
            </a:endParaRPr>
          </a:p>
          <a:p>
            <a:pPr indent="0" lvl="0" marL="0" rtl="0" algn="l">
              <a:spcBef>
                <a:spcPts val="1200"/>
              </a:spcBef>
              <a:spcAft>
                <a:spcPts val="0"/>
              </a:spcAft>
              <a:buNone/>
            </a:pPr>
            <a:r>
              <a:rPr b="1" lang="en-GB" sz="1400" u="sng">
                <a:solidFill>
                  <a:srgbClr val="000000"/>
                </a:solidFill>
              </a:rPr>
              <a:t>Horizontal Distance to Firepoints</a:t>
            </a:r>
            <a:endParaRPr b="1" sz="1400" u="sng">
              <a:solidFill>
                <a:srgbClr val="000000"/>
              </a:solidFill>
            </a:endParaRPr>
          </a:p>
          <a:p>
            <a:pPr indent="0" lvl="0" marL="0" rtl="0" algn="l">
              <a:spcBef>
                <a:spcPts val="1200"/>
              </a:spcBef>
              <a:spcAft>
                <a:spcPts val="1200"/>
              </a:spcAft>
              <a:buNone/>
            </a:pPr>
            <a:r>
              <a:rPr lang="en-GB" sz="1400">
                <a:solidFill>
                  <a:srgbClr val="000000"/>
                </a:solidFill>
                <a:highlight>
                  <a:srgbClr val="FFFFFF"/>
                </a:highlight>
              </a:rPr>
              <a:t>It is a quantitative feature measured in meters. It is the horizontal distance to the nearest wildfire ignition points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